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1076" r:id="rId3"/>
    <p:sldId id="257" r:id="rId4"/>
    <p:sldId id="258" r:id="rId5"/>
    <p:sldId id="259" r:id="rId6"/>
    <p:sldId id="1077" r:id="rId7"/>
    <p:sldId id="260" r:id="rId8"/>
    <p:sldId id="295" r:id="rId9"/>
    <p:sldId id="1057" r:id="rId10"/>
    <p:sldId id="1059" r:id="rId11"/>
    <p:sldId id="293" r:id="rId12"/>
    <p:sldId id="1073" r:id="rId13"/>
    <p:sldId id="300" r:id="rId14"/>
    <p:sldId id="1058" r:id="rId15"/>
    <p:sldId id="1075" r:id="rId16"/>
    <p:sldId id="298" r:id="rId17"/>
    <p:sldId id="1074" r:id="rId18"/>
    <p:sldId id="267" r:id="rId19"/>
    <p:sldId id="301" r:id="rId20"/>
    <p:sldId id="277" r:id="rId21"/>
    <p:sldId id="1070" r:id="rId22"/>
    <p:sldId id="317" r:id="rId23"/>
    <p:sldId id="320" r:id="rId24"/>
    <p:sldId id="312" r:id="rId25"/>
    <p:sldId id="1069" r:id="rId26"/>
    <p:sldId id="1072" r:id="rId27"/>
    <p:sldId id="1061" r:id="rId28"/>
    <p:sldId id="1060" r:id="rId29"/>
    <p:sldId id="1062" r:id="rId30"/>
    <p:sldId id="1063" r:id="rId31"/>
    <p:sldId id="1065" r:id="rId32"/>
    <p:sldId id="1064" r:id="rId33"/>
    <p:sldId id="1055" r:id="rId34"/>
  </p:sldIdLst>
  <p:sldSz cx="9144000" cy="6858000" type="screen4x3"/>
  <p:notesSz cx="9872663" cy="67421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4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898989"/>
    <a:srgbClr val="5B5647"/>
    <a:srgbClr val="9A1D2B"/>
    <a:srgbClr val="BF2F37"/>
    <a:srgbClr val="AAA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C70811-2CC1-9F40-8D3D-F3D3A01EAE1D}" v="6" dt="2022-01-24T14:50:43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1"/>
    <p:restoredTop sz="94801" autoAdjust="0"/>
  </p:normalViewPr>
  <p:slideViewPr>
    <p:cSldViewPr>
      <p:cViewPr>
        <p:scale>
          <a:sx n="192" d="100"/>
          <a:sy n="192" d="100"/>
        </p:scale>
        <p:origin x="-3248" y="-26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174" y="-72"/>
      </p:cViewPr>
      <p:guideLst>
        <p:guide orient="horz" pos="2124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Kanellos" userId="ea3f8d03-2f9e-4937-865a-032f6210c2b1" providerId="ADAL" clId="{6DC70811-2CC1-9F40-8D3D-F3D3A01EAE1D}"/>
    <pc:docChg chg="custSel modSld">
      <pc:chgData name="George Kanellos" userId="ea3f8d03-2f9e-4937-865a-032f6210c2b1" providerId="ADAL" clId="{6DC70811-2CC1-9F40-8D3D-F3D3A01EAE1D}" dt="2022-01-24T14:50:43.733" v="51" actId="1076"/>
      <pc:docMkLst>
        <pc:docMk/>
      </pc:docMkLst>
      <pc:sldChg chg="modSp mod">
        <pc:chgData name="George Kanellos" userId="ea3f8d03-2f9e-4937-865a-032f6210c2b1" providerId="ADAL" clId="{6DC70811-2CC1-9F40-8D3D-F3D3A01EAE1D}" dt="2022-01-24T14:42:41.381" v="43" actId="20577"/>
        <pc:sldMkLst>
          <pc:docMk/>
          <pc:sldMk cId="0" sldId="257"/>
        </pc:sldMkLst>
        <pc:spChg chg="mod">
          <ac:chgData name="George Kanellos" userId="ea3f8d03-2f9e-4937-865a-032f6210c2b1" providerId="ADAL" clId="{6DC70811-2CC1-9F40-8D3D-F3D3A01EAE1D}" dt="2022-01-24T14:42:41.381" v="43" actId="20577"/>
          <ac:spMkLst>
            <pc:docMk/>
            <pc:sldMk cId="0" sldId="257"/>
            <ac:spMk id="14338" creationId="{00000000-0000-0000-0000-000000000000}"/>
          </ac:spMkLst>
        </pc:spChg>
      </pc:sldChg>
      <pc:sldChg chg="addSp delSp modSp mod">
        <pc:chgData name="George Kanellos" userId="ea3f8d03-2f9e-4937-865a-032f6210c2b1" providerId="ADAL" clId="{6DC70811-2CC1-9F40-8D3D-F3D3A01EAE1D}" dt="2022-01-24T14:50:43.733" v="51" actId="1076"/>
        <pc:sldMkLst>
          <pc:docMk/>
          <pc:sldMk cId="0" sldId="267"/>
        </pc:sldMkLst>
        <pc:spChg chg="mod">
          <ac:chgData name="George Kanellos" userId="ea3f8d03-2f9e-4937-865a-032f6210c2b1" providerId="ADAL" clId="{6DC70811-2CC1-9F40-8D3D-F3D3A01EAE1D}" dt="2022-01-24T14:50:36.188" v="48" actId="1076"/>
          <ac:spMkLst>
            <pc:docMk/>
            <pc:sldMk cId="0" sldId="267"/>
            <ac:spMk id="9" creationId="{00000000-0000-0000-0000-000000000000}"/>
          </ac:spMkLst>
        </pc:spChg>
        <pc:picChg chg="del">
          <ac:chgData name="George Kanellos" userId="ea3f8d03-2f9e-4937-865a-032f6210c2b1" providerId="ADAL" clId="{6DC70811-2CC1-9F40-8D3D-F3D3A01EAE1D}" dt="2022-01-24T14:50:03.361" v="44" actId="478"/>
          <ac:picMkLst>
            <pc:docMk/>
            <pc:sldMk cId="0" sldId="267"/>
            <ac:picMk id="8" creationId="{00000000-0000-0000-0000-000000000000}"/>
          </ac:picMkLst>
        </pc:picChg>
        <pc:picChg chg="add mod">
          <ac:chgData name="George Kanellos" userId="ea3f8d03-2f9e-4937-865a-032f6210c2b1" providerId="ADAL" clId="{6DC70811-2CC1-9F40-8D3D-F3D3A01EAE1D}" dt="2022-01-24T14:50:43.733" v="51" actId="1076"/>
          <ac:picMkLst>
            <pc:docMk/>
            <pc:sldMk cId="0" sldId="267"/>
            <ac:picMk id="2050" creationId="{2E11B7B4-4C57-DC4E-8035-47BB5491D849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5" y="0"/>
            <a:ext cx="4278154" cy="33710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8CB2DF96-644F-1E45-83CB-888DF2B4A55E}" type="datetimeFigureOut">
              <a:rPr lang="en-GB"/>
              <a:pPr>
                <a:defRPr/>
              </a:pPr>
              <a:t>06/02/2022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03837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5" y="6403837"/>
            <a:ext cx="4278154" cy="33710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0C09ED05-ABED-E64B-BDA7-C6902AF498C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9204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225" y="0"/>
            <a:ext cx="4278154" cy="33710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538B12B7-AC03-C244-B38B-70E1AD70D447}" type="datetimeFigureOut">
              <a:rPr lang="en-GB"/>
              <a:pPr>
                <a:defRPr/>
              </a:pPr>
              <a:t>06/02/2022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04825"/>
            <a:ext cx="3373437" cy="2530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3202505"/>
            <a:ext cx="7898130" cy="303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03837"/>
            <a:ext cx="4278154" cy="337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5" y="6403837"/>
            <a:ext cx="4278154" cy="33710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D0CCD751-5339-334F-8237-138F9F4162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4852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rnet_access" TargetMode="External"/><Relationship Id="rId3" Type="http://schemas.openxmlformats.org/officeDocument/2006/relationships/hyperlink" Target="https://en.wikipedia.org/wiki/Embedded_system" TargetMode="External"/><Relationship Id="rId7" Type="http://schemas.openxmlformats.org/officeDocument/2006/relationships/hyperlink" Target="https://en.wikipedia.org/wiki/Actuato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ensor" TargetMode="External"/><Relationship Id="rId5" Type="http://schemas.openxmlformats.org/officeDocument/2006/relationships/hyperlink" Target="https://en.wikipedia.org/wiki/Software" TargetMode="External"/><Relationship Id="rId4" Type="http://schemas.openxmlformats.org/officeDocument/2006/relationships/hyperlink" Target="https://en.wikipedia.org/wiki/Electronic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dirty="0">
                <a:latin typeface="Calibri" charset="0"/>
              </a:rPr>
              <a:t>Joined </a:t>
            </a:r>
            <a:r>
              <a:rPr lang="en-GB" dirty="0" err="1">
                <a:latin typeface="Calibri" charset="0"/>
              </a:rPr>
              <a:t>july</a:t>
            </a:r>
            <a:endParaRPr lang="en-GB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dirty="0">
                <a:latin typeface="Calibri" charset="0"/>
              </a:rPr>
              <a:t>HPN group</a:t>
            </a:r>
          </a:p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dirty="0">
                <a:latin typeface="Calibri" charset="0"/>
              </a:rPr>
              <a:t>background</a:t>
            </a:r>
          </a:p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67EE18-0321-A043-9D41-FA388D4E0B15}" type="slidenum">
              <a:rPr lang="en-GB" sz="1200">
                <a:latin typeface="Calibri" charset="0"/>
              </a:rPr>
              <a:pPr eaLnBrk="1" hangingPunct="1"/>
              <a:t>1</a:t>
            </a:fld>
            <a:endParaRPr lang="en-GB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7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know your Background is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Optoelectronic Devices and Systems (M)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In this unit we will be dealing on applying these technologies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CCD751-5339-334F-8237-138F9F4162C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60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items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mbedded system"/>
              </a:rPr>
              <a:t>embedded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with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Electronics"/>
              </a:rPr>
              <a:t>electronics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Software"/>
              </a:rPr>
              <a:t>software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Sensor"/>
              </a:rPr>
              <a:t>sensors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Actuator"/>
              </a:rPr>
              <a:t>actuators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Internet access"/>
              </a:rPr>
              <a:t>network connectivity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CCD751-5339-334F-8237-138F9F4162C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24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You’re probably using cloud computing right now, even if you don’t realise it. If you use an online service to send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emails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edit documents,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watch films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or TV,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listen to music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play games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or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store pictures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and other files, it’s likely that cloud computing is making it all possible behind the scenes.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Top benefits of cloud computing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1. Cost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2. Speed5. Performance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3. Global scale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4. Productivity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6. Reliability</a:t>
            </a:r>
          </a:p>
          <a:p>
            <a:r>
              <a:rPr lang="en-GB" dirty="0"/>
              <a:t>So who can think of CC applications?</a:t>
            </a:r>
          </a:p>
          <a:p>
            <a:r>
              <a:rPr lang="en-GB" dirty="0"/>
              <a:t>https://azure.microsoft.com/en-gb/overview/what-is-cloud-computing/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CCD751-5339-334F-8237-138F9F4162C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68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CCD751-5339-334F-8237-138F9F4162C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10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CCD751-5339-334F-8237-138F9F4162C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350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CCD751-5339-334F-8237-138F9F4162C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144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C861BE-442B-BF4E-92E7-11597254399C}" type="slidenum">
              <a:rPr lang="en-GB" sz="1200"/>
              <a:pPr eaLnBrk="1" hangingPunct="1"/>
              <a:t>16</a:t>
            </a:fld>
            <a:endParaRPr lang="en-GB" sz="12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923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9BAB8C-9D3A-2B4E-939D-04E08AC661C0}" type="slidenum">
              <a:rPr lang="en-GB" sz="1200"/>
              <a:pPr eaLnBrk="1" hangingPunct="1"/>
              <a:t>23</a:t>
            </a:fld>
            <a:endParaRPr lang="en-GB" sz="12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65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44624"/>
            <a:ext cx="8640960" cy="864097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B1C65-2935-2E48-B142-D14792BE45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7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908720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1"/>
            <a:ext cx="8640960" cy="52174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buFont typeface="Arial" pitchFamily="34" charset="0"/>
              <a:buChar char="­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625A9-5E77-CB45-8867-3DD80D097E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3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06FB6-30B6-3741-B920-AD36641950F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75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07ED6-C9FA-7D41-9BDC-B49EA78231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25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09BC00-9022-C149-A90A-3C5E84EE350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6732588" y="62071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77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7BAAC-BC51-B343-B315-A9ACA46898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09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7064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08050"/>
            <a:ext cx="8229600" cy="52181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50825" y="9080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50825" y="6288088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588" y="6448425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Optical Networks                                                 Electrical and Electronic Engineering</a:t>
            </a:r>
            <a:endParaRPr lang="en-GB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1638" y="6448425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9FBACD15-3C6A-EC4E-9DE3-A3935674EC9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2" name="Picture 7" descr="logo-ltr.tif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6296025"/>
            <a:ext cx="1944688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­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s.ac.uk/unit-programme-catalogue/UnitDetails.jsa;jsessionid=51D0A32913D5789A1511D8380788FE60?ayrCode=18/19&amp;unitCode=EENGM200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12291" name="Title 1"/>
          <p:cNvSpPr>
            <a:spLocks noGrp="1"/>
          </p:cNvSpPr>
          <p:nvPr>
            <p:ph type="ctrTitle"/>
          </p:nvPr>
        </p:nvSpPr>
        <p:spPr>
          <a:xfrm>
            <a:off x="250825" y="1972239"/>
            <a:ext cx="8642350" cy="1214896"/>
          </a:xfrm>
        </p:spPr>
        <p:txBody>
          <a:bodyPr/>
          <a:lstStyle/>
          <a:p>
            <a:pPr algn="ctr" eaLnBrk="1" hangingPunct="1"/>
            <a:r>
              <a:rPr lang="en-GB" sz="3600">
                <a:latin typeface="Arial" charset="0"/>
                <a:cs typeface="Arial" charset="0"/>
              </a:rPr>
              <a:t>Optical Networks</a:t>
            </a:r>
            <a:br>
              <a:rPr lang="en-GB" sz="3600">
                <a:latin typeface="Arial" charset="0"/>
                <a:cs typeface="Arial" charset="0"/>
              </a:rPr>
            </a:br>
            <a:r>
              <a:rPr lang="en-GB" sz="3600">
                <a:latin typeface="Arial" charset="0"/>
                <a:cs typeface="Arial" charset="0"/>
              </a:rPr>
              <a:t> [</a:t>
            </a:r>
            <a:r>
              <a:rPr lang="en-GB" sz="3600">
                <a:latin typeface="Calibri" charset="0"/>
                <a:cs typeface="Arial" charset="0"/>
              </a:rPr>
              <a:t>EENGM0003]</a:t>
            </a:r>
            <a:endParaRPr lang="en-GB" sz="3600">
              <a:latin typeface="Arial" charset="0"/>
              <a:cs typeface="Arial" charset="0"/>
            </a:endParaRPr>
          </a:p>
        </p:txBody>
      </p:sp>
      <p:sp>
        <p:nvSpPr>
          <p:cNvPr id="12292" name="Subtitle 2"/>
          <p:cNvSpPr>
            <a:spLocks noGrp="1"/>
          </p:cNvSpPr>
          <p:nvPr>
            <p:ph type="subTitle" idx="1"/>
          </p:nvPr>
        </p:nvSpPr>
        <p:spPr>
          <a:xfrm>
            <a:off x="250825" y="3836988"/>
            <a:ext cx="8642350" cy="1752600"/>
          </a:xfrm>
        </p:spPr>
        <p:txBody>
          <a:bodyPr/>
          <a:lstStyle/>
          <a:p>
            <a:pPr algn="ctr" eaLnBrk="1" hangingPunct="1"/>
            <a:r>
              <a:rPr lang="en-GB" sz="2000" dirty="0" err="1">
                <a:latin typeface="Calibri" charset="0"/>
              </a:rPr>
              <a:t>Dr.</a:t>
            </a:r>
            <a:r>
              <a:rPr lang="en-GB" sz="2000" dirty="0">
                <a:latin typeface="Calibri" charset="0"/>
              </a:rPr>
              <a:t> George T. Kanellos </a:t>
            </a:r>
          </a:p>
          <a:p>
            <a:pPr algn="ctr" eaLnBrk="1" hangingPunct="1"/>
            <a:r>
              <a:rPr lang="en-GB" sz="2000" dirty="0">
                <a:latin typeface="Calibri" charset="0"/>
              </a:rPr>
              <a:t>[gt.kanellos@bristol.ac.uk]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1B1C65-2935-2E48-B142-D14792BE4575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1B4E-A68B-453B-930A-F927F135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0E2D3-BDB3-4672-B719-7A7F52E684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55874-E56E-4AC8-82ED-7DA42132FA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67A91-BA9E-4ED0-9D7D-85D22D5F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88157"/>
            <a:ext cx="8688018" cy="43440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DFCE2C-3469-46DB-8B33-A667E96A444C}"/>
              </a:ext>
            </a:extLst>
          </p:cNvPr>
          <p:cNvSpPr/>
          <p:nvPr/>
        </p:nvSpPr>
        <p:spPr>
          <a:xfrm>
            <a:off x="2195736" y="5584345"/>
            <a:ext cx="5166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Roboto-300"/>
              </a:rPr>
              <a:t>cloud computing means storing and accessing data and programs over the Internet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82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How cloud affects Internet traffic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F3114-4CE2-447F-842D-C1451BC1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6" y="1071562"/>
            <a:ext cx="8799512" cy="5165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8622FE-5494-489D-A846-8A862377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3" y="1124744"/>
            <a:ext cx="5013799" cy="3173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4A248-02F5-C849-8FF0-CD065670D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7" r="13308"/>
          <a:stretch/>
        </p:blipFill>
        <p:spPr>
          <a:xfrm>
            <a:off x="3923928" y="3142709"/>
            <a:ext cx="5013799" cy="3168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EF2111-8AFB-4452-B885-03EAD3D9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Internet traffic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28766-F706-441F-8D1F-BE14DFBECC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2D120-321D-4F9E-B99B-0F4A27E96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58A3A-BD7B-4392-9E60-C6085C86458D}"/>
              </a:ext>
            </a:extLst>
          </p:cNvPr>
          <p:cNvSpPr/>
          <p:nvPr/>
        </p:nvSpPr>
        <p:spPr>
          <a:xfrm>
            <a:off x="2195736" y="980728"/>
            <a:ext cx="148832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7FBC8-E71C-497C-9922-BDF22C0DE8F6}"/>
              </a:ext>
            </a:extLst>
          </p:cNvPr>
          <p:cNvCxnSpPr>
            <a:cxnSpLocks/>
          </p:cNvCxnSpPr>
          <p:nvPr/>
        </p:nvCxnSpPr>
        <p:spPr>
          <a:xfrm flipV="1">
            <a:off x="5220072" y="3501614"/>
            <a:ext cx="2592288" cy="1655578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8">
            <a:extLst>
              <a:ext uri="{FF2B5EF4-FFF2-40B4-BE49-F238E27FC236}">
                <a16:creationId xmlns:a16="http://schemas.microsoft.com/office/drawing/2014/main" id="{CCD924DC-B769-4D76-BAEB-FFB798E21D6B}"/>
              </a:ext>
            </a:extLst>
          </p:cNvPr>
          <p:cNvSpPr txBox="1">
            <a:spLocks noChangeArrowheads="1"/>
          </p:cNvSpPr>
          <p:nvPr/>
        </p:nvSpPr>
        <p:spPr bwMode="auto">
          <a:xfrm rot="19468107">
            <a:off x="4847497" y="3937005"/>
            <a:ext cx="28662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Nearly 5X Increase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3AA40-1703-E948-B863-547B8CD46A5D}"/>
              </a:ext>
            </a:extLst>
          </p:cNvPr>
          <p:cNvSpPr/>
          <p:nvPr/>
        </p:nvSpPr>
        <p:spPr>
          <a:xfrm>
            <a:off x="223397" y="4726885"/>
            <a:ext cx="3460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Cisco reveals an annual global Cloud-IP traffic growth of 21% to 7.4 ZB by the end of 2021</a:t>
            </a:r>
            <a:r>
              <a:rPr lang="en-US" dirty="0"/>
              <a:t> !!!!</a:t>
            </a:r>
          </a:p>
        </p:txBody>
      </p:sp>
    </p:spTree>
    <p:extLst>
      <p:ext uri="{BB962C8B-B14F-4D97-AF65-F5344CB8AC3E}">
        <p14:creationId xmlns:p14="http://schemas.microsoft.com/office/powerpoint/2010/main" val="273862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Internet Network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5949" y="953254"/>
            <a:ext cx="4310088" cy="4996026"/>
          </a:xfrm>
        </p:spPr>
        <p:txBody>
          <a:bodyPr/>
          <a:lstStyle/>
          <a:p>
            <a:pPr marL="285750" lvl="1">
              <a:buFont typeface="Wingdings" panose="05000000000000000000" pitchFamily="2" charset="2"/>
              <a:buChar char="Ø"/>
              <a:defRPr/>
            </a:pPr>
            <a:r>
              <a:rPr lang="en-US" sz="1800" b="1" dirty="0"/>
              <a:t>Bandwidth per connection </a:t>
            </a:r>
            <a:r>
              <a:rPr lang="en-US" sz="1800" dirty="0"/>
              <a:t>is increasing:</a:t>
            </a:r>
          </a:p>
          <a:p>
            <a:pPr lvl="2">
              <a:defRPr/>
            </a:pPr>
            <a:r>
              <a:rPr lang="en-US" dirty="0"/>
              <a:t>from 155Mbit/s to 2.5/10Gbit/s even 40 </a:t>
            </a:r>
            <a:r>
              <a:rPr lang="en-US" dirty="0" err="1"/>
              <a:t>Gbit</a:t>
            </a:r>
            <a:r>
              <a:rPr lang="en-US" dirty="0"/>
              <a:t>/s</a:t>
            </a:r>
          </a:p>
          <a:p>
            <a:pPr marL="285750" lvl="1">
              <a:buFont typeface="Wingdings" panose="05000000000000000000" pitchFamily="2" charset="2"/>
              <a:buChar char="Ø"/>
              <a:tabLst>
                <a:tab pos="0" algn="l"/>
              </a:tabLst>
              <a:defRPr/>
            </a:pPr>
            <a:r>
              <a:rPr lang="en-US" sz="1800" b="1" dirty="0"/>
              <a:t>Total core bandwidth </a:t>
            </a:r>
            <a:r>
              <a:rPr lang="en-US" sz="1800" dirty="0"/>
              <a:t>is increasing:</a:t>
            </a:r>
          </a:p>
          <a:p>
            <a:pPr lvl="2">
              <a:defRPr/>
            </a:pPr>
            <a:r>
              <a:rPr lang="en-US" dirty="0"/>
              <a:t>Reaching Zeta-byte per month by end of decade</a:t>
            </a:r>
          </a:p>
          <a:p>
            <a:pPr marL="285750" lvl="2" indent="-285750">
              <a:buFont typeface="Wingdings" panose="05000000000000000000" pitchFamily="2" charset="2"/>
              <a:buChar char="Ø"/>
              <a:defRPr/>
            </a:pPr>
            <a:r>
              <a:rPr lang="en-US" sz="1800" b="1" dirty="0"/>
              <a:t>High availability</a:t>
            </a:r>
            <a:r>
              <a:rPr lang="en-US" sz="1800" dirty="0"/>
              <a:t>,  full redundancy &amp; fast recovery</a:t>
            </a:r>
          </a:p>
          <a:p>
            <a:pPr marL="285750"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1800" b="1" dirty="0"/>
              <a:t>Low latency</a:t>
            </a:r>
            <a:r>
              <a:rPr lang="en-US" sz="1800" dirty="0"/>
              <a:t> for novel applications (autonomous cars, VR/AR, e-health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marL="285750"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1800" b="1" dirty="0"/>
              <a:t>Energy efficient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1800" b="1" dirty="0"/>
              <a:t>Low Cost: </a:t>
            </a:r>
            <a:r>
              <a:rPr lang="en-US" sz="1800" dirty="0"/>
              <a:t>Network Providers to provide more 	services at higher capacity at lower prices!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/>
              <a:t>A positive feedback business model! </a:t>
            </a:r>
          </a:p>
          <a:p>
            <a:pPr lvl="1" indent="-18288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/>
              <a:t>More users </a:t>
            </a:r>
            <a:endParaRPr lang="en-US" sz="1800" b="1" dirty="0"/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C6763-14FA-4241-85C2-0E91B7EFB04E}"/>
              </a:ext>
            </a:extLst>
          </p:cNvPr>
          <p:cNvSpPr txBox="1"/>
          <p:nvPr/>
        </p:nvSpPr>
        <p:spPr>
          <a:xfrm>
            <a:off x="771643" y="1060113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How internet really looks like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C980F-1489-473D-96FB-B29A6DC16E3E}"/>
              </a:ext>
            </a:extLst>
          </p:cNvPr>
          <p:cNvSpPr/>
          <p:nvPr/>
        </p:nvSpPr>
        <p:spPr>
          <a:xfrm>
            <a:off x="0" y="5613221"/>
            <a:ext cx="529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90% of internet are 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fiber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-optic cables that carry the data around the world</a:t>
            </a:r>
            <a:b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CBD-7D9B-49DF-B792-30BE5372C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2" y="1392133"/>
            <a:ext cx="4221088" cy="4221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78CFFB-5E5D-45E1-AC96-DA3C057E836B}"/>
              </a:ext>
            </a:extLst>
          </p:cNvPr>
          <p:cNvSpPr/>
          <p:nvPr/>
        </p:nvSpPr>
        <p:spPr>
          <a:xfrm>
            <a:off x="1150841" y="5263843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https://internet-map.net/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8CDE-E1D4-4AE2-A435-9AA9B786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Optics Communications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5973-2E10-4053-853D-D3696E1B0A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C773C-F1C2-4BD8-B34E-0E0A606244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6332D-C22C-4518-BE3C-C6B0DA95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509120"/>
            <a:ext cx="6494839" cy="1656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2B9EA-C817-402A-8D7E-8E6AE059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18" b="51637"/>
          <a:stretch/>
        </p:blipFill>
        <p:spPr>
          <a:xfrm>
            <a:off x="1608970" y="3296937"/>
            <a:ext cx="6372225" cy="8640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FB7301-DC5F-423F-9FBF-215BD08FF442}"/>
              </a:ext>
            </a:extLst>
          </p:cNvPr>
          <p:cNvCxnSpPr>
            <a:cxnSpLocks/>
          </p:cNvCxnSpPr>
          <p:nvPr/>
        </p:nvCxnSpPr>
        <p:spPr>
          <a:xfrm>
            <a:off x="1979712" y="3944487"/>
            <a:ext cx="4608512" cy="790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124AE4-61F2-49DC-8DB1-BDE12170EEA2}"/>
              </a:ext>
            </a:extLst>
          </p:cNvPr>
          <p:cNvCxnSpPr>
            <a:cxnSpLocks/>
          </p:cNvCxnSpPr>
          <p:nvPr/>
        </p:nvCxnSpPr>
        <p:spPr>
          <a:xfrm flipH="1">
            <a:off x="6958966" y="4161033"/>
            <a:ext cx="576064" cy="665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5649EA3-5204-4A02-A9F6-EF918ED78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17" y="1692152"/>
            <a:ext cx="2141106" cy="1204373"/>
          </a:xfrm>
          <a:prstGeom prst="rect">
            <a:avLst/>
          </a:prstGeom>
        </p:spPr>
      </p:pic>
      <p:pic>
        <p:nvPicPr>
          <p:cNvPr id="12290" name="Picture 2" descr="Image result for optical fiber">
            <a:extLst>
              <a:ext uri="{FF2B5EF4-FFF2-40B4-BE49-F238E27FC236}">
                <a16:creationId xmlns:a16="http://schemas.microsoft.com/office/drawing/2014/main" id="{4C7795B5-BE01-43CF-91F4-745D1B78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4" y="1291740"/>
            <a:ext cx="1291464" cy="72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CB249B-10D1-41DC-9106-AF6031C0CEB7}"/>
              </a:ext>
            </a:extLst>
          </p:cNvPr>
          <p:cNvSpPr txBox="1"/>
          <p:nvPr/>
        </p:nvSpPr>
        <p:spPr>
          <a:xfrm>
            <a:off x="2908292" y="989146"/>
            <a:ext cx="352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Optical </a:t>
            </a:r>
            <a:r>
              <a:rPr lang="en-GB" b="1" dirty="0" err="1"/>
              <a:t>fiber</a:t>
            </a:r>
            <a:r>
              <a:rPr lang="en-GB" b="1" dirty="0"/>
              <a:t> to transmit light</a:t>
            </a:r>
            <a:r>
              <a:rPr lang="en-GB" dirty="0"/>
              <a:t>:</a:t>
            </a:r>
          </a:p>
          <a:p>
            <a:r>
              <a:rPr lang="en-GB" dirty="0"/>
              <a:t>~ 90% of networks total cables length is optical </a:t>
            </a:r>
            <a:r>
              <a:rPr lang="en-GB" dirty="0" err="1"/>
              <a:t>fiber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12292" name="Picture 4" descr="Image result for optical fiber losses">
            <a:extLst>
              <a:ext uri="{FF2B5EF4-FFF2-40B4-BE49-F238E27FC236}">
                <a16:creationId xmlns:a16="http://schemas.microsoft.com/office/drawing/2014/main" id="{EBB0995B-AC7F-4BEB-A288-FC3CB90FF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79" y="1154819"/>
            <a:ext cx="2761346" cy="214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C6CD2C-D129-4CE3-ADD0-284DF12E5CAD}"/>
              </a:ext>
            </a:extLst>
          </p:cNvPr>
          <p:cNvSpPr/>
          <p:nvPr/>
        </p:nvSpPr>
        <p:spPr>
          <a:xfrm>
            <a:off x="2963030" y="260618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~ propagation losses: 0.2 dB/Km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C4CB75-BDBC-47FB-AF3D-69739FD2A094}"/>
              </a:ext>
            </a:extLst>
          </p:cNvPr>
          <p:cNvSpPr/>
          <p:nvPr/>
        </p:nvSpPr>
        <p:spPr>
          <a:xfrm>
            <a:off x="2976279" y="2085235"/>
            <a:ext cx="2879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~ light frequency: 193 THz</a:t>
            </a:r>
          </a:p>
        </p:txBody>
      </p:sp>
    </p:spTree>
    <p:extLst>
      <p:ext uri="{BB962C8B-B14F-4D97-AF65-F5344CB8AC3E}">
        <p14:creationId xmlns:p14="http://schemas.microsoft.com/office/powerpoint/2010/main" val="293288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941C-E6BB-41B7-B655-9A1B9035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how does this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C8887-DEB6-4154-8D7C-67293EA88F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F5EBB-DE03-4BBE-8CD4-1FEE0AA5DF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8BD5D-AB73-4541-A8A8-EEE3C0651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5" t="2011" b="9498"/>
          <a:stretch/>
        </p:blipFill>
        <p:spPr>
          <a:xfrm>
            <a:off x="2528138" y="980727"/>
            <a:ext cx="4601192" cy="316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B4209-68DD-44C1-AC5F-E47895065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4" b="41047"/>
          <a:stretch/>
        </p:blipFill>
        <p:spPr>
          <a:xfrm>
            <a:off x="868698" y="4293096"/>
            <a:ext cx="7406603" cy="1944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0C6BA-DD74-47A3-B758-43C68B7FEA94}"/>
              </a:ext>
            </a:extLst>
          </p:cNvPr>
          <p:cNvSpPr txBox="1"/>
          <p:nvPr/>
        </p:nvSpPr>
        <p:spPr>
          <a:xfrm>
            <a:off x="137662" y="937622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Opto-Electronic Conversion</a:t>
            </a:r>
          </a:p>
        </p:txBody>
      </p:sp>
      <p:pic>
        <p:nvPicPr>
          <p:cNvPr id="13314" name="Picture 2" descr="Image result for server">
            <a:extLst>
              <a:ext uri="{FF2B5EF4-FFF2-40B4-BE49-F238E27FC236}">
                <a16:creationId xmlns:a16="http://schemas.microsoft.com/office/drawing/2014/main" id="{D5576077-CBA1-4C4E-81E0-BF8D85CD4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81" b="19760"/>
          <a:stretch/>
        </p:blipFill>
        <p:spPr bwMode="auto">
          <a:xfrm>
            <a:off x="395536" y="2185821"/>
            <a:ext cx="2132602" cy="57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erver">
            <a:extLst>
              <a:ext uri="{FF2B5EF4-FFF2-40B4-BE49-F238E27FC236}">
                <a16:creationId xmlns:a16="http://schemas.microsoft.com/office/drawing/2014/main" id="{51CEA9CF-A860-4E4C-A5DE-89C992EC5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81" b="19760"/>
          <a:stretch/>
        </p:blipFill>
        <p:spPr bwMode="auto">
          <a:xfrm>
            <a:off x="1638714" y="2869578"/>
            <a:ext cx="2132602" cy="57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8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642350" cy="908050"/>
          </a:xfrm>
          <a:noFill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Why Optical Networking I – optics communications 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898636"/>
            <a:ext cx="8229600" cy="3168352"/>
          </a:xfrm>
        </p:spPr>
        <p:txBody>
          <a:bodyPr/>
          <a:lstStyle/>
          <a:p>
            <a:pPr marL="0" lvl="1" indent="0">
              <a:buNone/>
              <a:defRPr/>
            </a:pPr>
            <a:r>
              <a:rPr lang="en-US" b="1" dirty="0">
                <a:latin typeface="Arial" charset="0"/>
                <a:cs typeface="Arial" charset="0"/>
              </a:rPr>
              <a:t>Optical Communication systems:</a:t>
            </a:r>
          </a:p>
          <a:p>
            <a:pPr marL="0" lvl="1" indent="0"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Optical fibre  is the most cost effective way to move huge amounts of information) quickly and reliably over long distances</a:t>
            </a:r>
          </a:p>
          <a:p>
            <a:pPr marL="630238" lvl="2" indent="-271463">
              <a:tabLst>
                <a:tab pos="630238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Huge Bandwidth </a:t>
            </a:r>
          </a:p>
          <a:p>
            <a:pPr marL="630238" lvl="2" indent="-271463">
              <a:tabLst>
                <a:tab pos="630238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Long Reach</a:t>
            </a:r>
          </a:p>
          <a:p>
            <a:pPr marL="630238" lvl="2" indent="-271463">
              <a:tabLst>
                <a:tab pos="630238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Low loss</a:t>
            </a:r>
          </a:p>
          <a:p>
            <a:pPr marL="630238" lvl="2" indent="-271463">
              <a:tabLst>
                <a:tab pos="630238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Cost effective</a:t>
            </a:r>
          </a:p>
          <a:p>
            <a:pPr marL="630238" lvl="2" indent="-271463">
              <a:tabLst>
                <a:tab pos="630238" algn="l"/>
              </a:tabLst>
              <a:defRPr/>
            </a:pPr>
            <a:r>
              <a:rPr lang="en-US" sz="2000" dirty="0">
                <a:latin typeface="Arial" charset="0"/>
                <a:cs typeface="Arial" charset="0"/>
              </a:rPr>
              <a:t>Secure links</a:t>
            </a:r>
          </a:p>
          <a:p>
            <a:pPr>
              <a:defRPr/>
            </a:pPr>
            <a:endParaRPr lang="en-US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sz="2000" dirty="0"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Optical Networks                                                 Electrical and Electronic Engineering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578C4C-834D-431A-9274-1A309CB5F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243401"/>
            <a:ext cx="6236509" cy="3647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FAF984-757C-43FB-BAAD-A5216FEC3ECB}"/>
              </a:ext>
            </a:extLst>
          </p:cNvPr>
          <p:cNvSpPr txBox="1"/>
          <p:nvPr/>
        </p:nvSpPr>
        <p:spPr>
          <a:xfrm>
            <a:off x="4563013" y="5800168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Bandwidth x Distance product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9F5F-F66F-477F-B222-94C09F99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Optical Networking II – advanced networks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AF92C-FFFF-4D4D-9608-ED668661F9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90B76-A82F-4DCD-A3E9-5E922A3F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847914-4D18-441F-B1C1-77834AF746D6}"/>
              </a:ext>
            </a:extLst>
          </p:cNvPr>
          <p:cNvSpPr/>
          <p:nvPr/>
        </p:nvSpPr>
        <p:spPr>
          <a:xfrm>
            <a:off x="251520" y="970138"/>
            <a:ext cx="8536578" cy="4816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Arial" charset="0"/>
              </a:rPr>
              <a:t>Internet backbone network needs more than just simple high bandwidth point-to-point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charset="0"/>
              </a:rPr>
              <a:t>Large number of different types of users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charset="0"/>
              </a:rPr>
              <a:t>Application with heterogeneous bandwidth and service requirements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charset="0"/>
              </a:rPr>
              <a:t>Delivery of bandwidth in minutes/hours and not days/months</a:t>
            </a:r>
          </a:p>
          <a:p>
            <a:endParaRPr lang="en-US" sz="2000" dirty="0">
              <a:cs typeface="Arial" charset="0"/>
            </a:endParaRPr>
          </a:p>
          <a:p>
            <a:endParaRPr lang="en-US" sz="2000" dirty="0">
              <a:cs typeface="Arial" charset="0"/>
            </a:endParaRPr>
          </a:p>
          <a:p>
            <a:r>
              <a:rPr lang="en-US" sz="2000" dirty="0">
                <a:cs typeface="Arial" charset="0"/>
              </a:rPr>
              <a:t>Modern optical networks provide: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Arial" charset="0"/>
              </a:rPr>
              <a:t>Dynamic allocation of connectivity and bandwidth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Arial" charset="0"/>
              </a:rPr>
              <a:t>Routing and signaling of bandwidth connectivity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Arial" charset="0"/>
              </a:rPr>
              <a:t>significant energy efficiency</a:t>
            </a:r>
          </a:p>
          <a:p>
            <a:pPr lvl="1"/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517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 dirty="0">
                <a:latin typeface="Arial" charset="0"/>
                <a:cs typeface="ＭＳ Ｐゴシック" charset="0"/>
              </a:rPr>
              <a:t>Optical transmission bandwidth evolution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771800" y="5914024"/>
            <a:ext cx="625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NTT Review Report</a:t>
            </a:r>
          </a:p>
          <a:p>
            <a:r>
              <a:rPr lang="en-GB" sz="900" b="1" dirty="0"/>
              <a:t>State-of-the-art Space Division Multiplexing Technologies for Future High-capacity Optical Transport Networks</a:t>
            </a:r>
            <a:endParaRPr lang="en-US" sz="9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11B7B4-4C57-DC4E-8035-47BB5491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78" y="1073119"/>
            <a:ext cx="6480720" cy="504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What is optical networking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218113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Optical Communication System</a:t>
            </a:r>
          </a:p>
          <a:p>
            <a:pPr lvl="1"/>
            <a:r>
              <a:rPr lang="en-US" sz="1800" dirty="0">
                <a:latin typeface="Calibri" charset="0"/>
              </a:rPr>
              <a:t>Three basic components</a:t>
            </a:r>
          </a:p>
          <a:p>
            <a:pPr lvl="2"/>
            <a:r>
              <a:rPr lang="en-US" sz="1600" dirty="0">
                <a:latin typeface="Calibri" charset="0"/>
              </a:rPr>
              <a:t>Optical Transmitter</a:t>
            </a:r>
          </a:p>
          <a:p>
            <a:pPr lvl="2"/>
            <a:r>
              <a:rPr lang="en-US" sz="1600" dirty="0">
                <a:latin typeface="Calibri" charset="0"/>
              </a:rPr>
              <a:t>Optical Receiver </a:t>
            </a:r>
          </a:p>
          <a:p>
            <a:pPr lvl="2"/>
            <a:r>
              <a:rPr lang="en-US" sz="1600" dirty="0">
                <a:latin typeface="Calibri" charset="0"/>
              </a:rPr>
              <a:t>Optical Communication Channel</a:t>
            </a:r>
          </a:p>
          <a:p>
            <a:pPr lvl="3"/>
            <a:r>
              <a:rPr lang="en-US" sz="1600" dirty="0">
                <a:latin typeface="Calibri" charset="0"/>
              </a:rPr>
              <a:t>Optical </a:t>
            </a:r>
            <a:r>
              <a:rPr lang="en-US" sz="1600" dirty="0" err="1">
                <a:latin typeface="Calibri" charset="0"/>
              </a:rPr>
              <a:t>Fibre</a:t>
            </a:r>
            <a:endParaRPr lang="en-US" sz="2000" dirty="0">
              <a:latin typeface="Calibri" charset="0"/>
            </a:endParaRPr>
          </a:p>
          <a:p>
            <a:pPr lvl="2"/>
            <a:endParaRPr lang="en-US" sz="1600" dirty="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Optical Networks                                                 Electrical and Electronic Engineering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F57A1-4E10-4BD6-B5A9-AFC555FE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38" y="1723148"/>
            <a:ext cx="4716016" cy="80308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66E2A3-C4A0-4F65-B444-C63529058504}"/>
              </a:ext>
            </a:extLst>
          </p:cNvPr>
          <p:cNvSpPr/>
          <p:nvPr/>
        </p:nvSpPr>
        <p:spPr>
          <a:xfrm>
            <a:off x="6190655" y="2236885"/>
            <a:ext cx="864096" cy="42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BBC46-7C0A-411B-BC4F-E97A075E1920}"/>
              </a:ext>
            </a:extLst>
          </p:cNvPr>
          <p:cNvSpPr txBox="1"/>
          <p:nvPr/>
        </p:nvSpPr>
        <p:spPr>
          <a:xfrm>
            <a:off x="4317752" y="247916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transmitter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B354B-044D-463D-B961-52F6C5EA6E8B}"/>
              </a:ext>
            </a:extLst>
          </p:cNvPr>
          <p:cNvSpPr txBox="1"/>
          <p:nvPr/>
        </p:nvSpPr>
        <p:spPr>
          <a:xfrm>
            <a:off x="7652946" y="247916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receiver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2AC37-F173-484C-BA83-B8D144284428}"/>
              </a:ext>
            </a:extLst>
          </p:cNvPr>
          <p:cNvSpPr txBox="1"/>
          <p:nvPr/>
        </p:nvSpPr>
        <p:spPr>
          <a:xfrm>
            <a:off x="5614591" y="911295"/>
            <a:ext cx="1743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Optical communication channel</a:t>
            </a:r>
          </a:p>
        </p:txBody>
      </p:sp>
      <p:pic>
        <p:nvPicPr>
          <p:cNvPr id="13314" name="Picture 2" descr="Image result for optical network routing">
            <a:extLst>
              <a:ext uri="{FF2B5EF4-FFF2-40B4-BE49-F238E27FC236}">
                <a16:creationId xmlns:a16="http://schemas.microsoft.com/office/drawing/2014/main" id="{98BF8148-50B6-4ACA-82D2-7D49191E0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8" y="4168167"/>
            <a:ext cx="5523904" cy="206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097918-2C44-4286-8446-8169E0D07CBF}"/>
              </a:ext>
            </a:extLst>
          </p:cNvPr>
          <p:cNvSpPr/>
          <p:nvPr/>
        </p:nvSpPr>
        <p:spPr>
          <a:xfrm>
            <a:off x="398394" y="2783986"/>
            <a:ext cx="72545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charset="0"/>
              </a:rPr>
              <a:t>Optical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charset="0"/>
              </a:rPr>
              <a:t>Deploying optical communication system within context of a network topology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charset="0"/>
              </a:rPr>
              <a:t>To build a network topology interconnecting multiple end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charset="0"/>
              </a:rPr>
              <a:t>Transmission, moving and routing data efficiently across the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D9F6-B30B-4E80-BAB8-69ED4345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Optical Networks unit: Main outcomes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AFF9-1F19-4083-93EC-15D74ED8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sz="1800" b="1" dirty="0"/>
              <a:t>Networks requirements</a:t>
            </a:r>
            <a:r>
              <a:rPr lang="en-GB" sz="1800" dirty="0"/>
              <a:t> for supporting current, emerging and future Internet applications</a:t>
            </a:r>
          </a:p>
          <a:p>
            <a:pPr>
              <a:lnSpc>
                <a:spcPct val="200000"/>
              </a:lnSpc>
            </a:pPr>
            <a:r>
              <a:rPr lang="en-GB" sz="1800" dirty="0"/>
              <a:t>Different </a:t>
            </a:r>
            <a:r>
              <a:rPr lang="en-GB" sz="1800" b="1" dirty="0"/>
              <a:t>types</a:t>
            </a:r>
            <a:r>
              <a:rPr lang="en-GB" sz="1800" dirty="0"/>
              <a:t> of modern optical networks</a:t>
            </a:r>
          </a:p>
          <a:p>
            <a:pPr>
              <a:lnSpc>
                <a:spcPct val="200000"/>
              </a:lnSpc>
            </a:pPr>
            <a:r>
              <a:rPr lang="en-GB" sz="1800" dirty="0"/>
              <a:t>State-of-the-art and emerging optical network </a:t>
            </a:r>
            <a:r>
              <a:rPr lang="en-GB" sz="1800" b="1" dirty="0"/>
              <a:t>transport</a:t>
            </a:r>
            <a:r>
              <a:rPr lang="en-GB" sz="1800" dirty="0"/>
              <a:t> </a:t>
            </a:r>
            <a:r>
              <a:rPr lang="en-GB" sz="1800" b="1" dirty="0"/>
              <a:t>technologies</a:t>
            </a:r>
          </a:p>
          <a:p>
            <a:pPr>
              <a:lnSpc>
                <a:spcPct val="200000"/>
              </a:lnSpc>
            </a:pPr>
            <a:r>
              <a:rPr lang="en-GB" sz="1800" dirty="0"/>
              <a:t>Modern techniques and mechanism for </a:t>
            </a:r>
            <a:r>
              <a:rPr lang="en-GB" sz="1800" b="1" dirty="0"/>
              <a:t>control and managements </a:t>
            </a:r>
            <a:r>
              <a:rPr lang="en-GB" sz="1800" dirty="0"/>
              <a:t>of optical networks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6085C-D4D1-42CD-85B9-EDD0E65FAD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6170B-3B16-4845-BFEA-41C8E9C0CC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5ECB4E-89E2-4FEB-979C-4CEBECCBA29A}"/>
              </a:ext>
            </a:extLst>
          </p:cNvPr>
          <p:cNvSpPr/>
          <p:nvPr/>
        </p:nvSpPr>
        <p:spPr>
          <a:xfrm>
            <a:off x="3707904" y="4077072"/>
            <a:ext cx="158437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D156E-B6CC-4A89-8A8D-E6D4FA53D1E2}"/>
              </a:ext>
            </a:extLst>
          </p:cNvPr>
          <p:cNvSpPr txBox="1"/>
          <p:nvPr/>
        </p:nvSpPr>
        <p:spPr>
          <a:xfrm>
            <a:off x="3563888" y="478378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Complementary to 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F10C22-991F-400D-8459-1D7AE8237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00657"/>
              </p:ext>
            </p:extLst>
          </p:nvPr>
        </p:nvGraphicFramePr>
        <p:xfrm>
          <a:off x="2062163" y="5211765"/>
          <a:ext cx="5400676" cy="914400"/>
        </p:xfrm>
        <a:graphic>
          <a:graphicData uri="http://schemas.openxmlformats.org/drawingml/2006/table">
            <a:tbl>
              <a:tblPr/>
              <a:tblGrid>
                <a:gridCol w="2700338">
                  <a:extLst>
                    <a:ext uri="{9D8B030D-6E8A-4147-A177-3AD203B41FA5}">
                      <a16:colId xmlns:a16="http://schemas.microsoft.com/office/drawing/2014/main" val="956061039"/>
                    </a:ext>
                  </a:extLst>
                </a:gridCol>
                <a:gridCol w="2700338">
                  <a:extLst>
                    <a:ext uri="{9D8B030D-6E8A-4147-A177-3AD203B41FA5}">
                      <a16:colId xmlns:a16="http://schemas.microsoft.com/office/drawing/2014/main" val="1223572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u="none" strike="noStrike" dirty="0">
                          <a:solidFill>
                            <a:srgbClr val="0F7CA4"/>
                          </a:solidFill>
                          <a:effectLst/>
                          <a:hlinkClick r:id="rId3" tooltip="Unit Details for Optical Communications Systems and Data Networks"/>
                        </a:rPr>
                        <a:t>Optical Communications Systems and Data Networks</a:t>
                      </a:r>
                      <a:endParaRPr lang="en-GB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EDC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C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EENGM2001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EDC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C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910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4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>
                <a:latin typeface="Arial" charset="0"/>
                <a:cs typeface="ＭＳ Ｐゴシック" charset="0"/>
              </a:rPr>
              <a:t>Optical communication link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539750" y="1196975"/>
            <a:ext cx="8229600" cy="452596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Basic principle:</a:t>
            </a:r>
          </a:p>
        </p:txBody>
      </p:sp>
      <p:pic>
        <p:nvPicPr>
          <p:cNvPr id="3174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28775"/>
            <a:ext cx="7737475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31750" name="TextBox 2"/>
          <p:cNvSpPr txBox="1">
            <a:spLocks noChangeArrowheads="1"/>
          </p:cNvSpPr>
          <p:nvPr/>
        </p:nvSpPr>
        <p:spPr bwMode="auto">
          <a:xfrm>
            <a:off x="2195513" y="3068638"/>
            <a:ext cx="280828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Amplifier [Regenerator]</a:t>
            </a:r>
          </a:p>
        </p:txBody>
      </p:sp>
      <p:sp>
        <p:nvSpPr>
          <p:cNvPr id="4" name="Rectangle 3"/>
          <p:cNvSpPr/>
          <p:nvPr/>
        </p:nvSpPr>
        <p:spPr>
          <a:xfrm>
            <a:off x="2627784" y="3429000"/>
            <a:ext cx="792088" cy="1440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AD9F-E53B-4704-932E-F5A9B973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parameters of optical communication link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BAA5B-3374-4521-BB0B-9B8DC517E7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3CAEA-32B3-4192-92B9-0105C4DEC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9A14423-86D1-4842-A0C4-0F6337847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19" b="67727"/>
          <a:stretch/>
        </p:blipFill>
        <p:spPr bwMode="auto">
          <a:xfrm>
            <a:off x="395536" y="960883"/>
            <a:ext cx="3695296" cy="134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FA0923C-8DB3-49BB-A914-6071BB84F5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7" t="34500" r="24615" b="45136"/>
          <a:stretch/>
        </p:blipFill>
        <p:spPr bwMode="auto">
          <a:xfrm>
            <a:off x="755576" y="3214550"/>
            <a:ext cx="4698090" cy="79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F8935605-0784-499E-BE9B-ED421BED0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53250" r="2279"/>
          <a:stretch/>
        </p:blipFill>
        <p:spPr bwMode="auto">
          <a:xfrm>
            <a:off x="243149" y="4778266"/>
            <a:ext cx="4671251" cy="143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BE8A64-5E14-4E40-8027-4C7676D60A4D}"/>
              </a:ext>
            </a:extLst>
          </p:cNvPr>
          <p:cNvSpPr txBox="1"/>
          <p:nvPr/>
        </p:nvSpPr>
        <p:spPr>
          <a:xfrm>
            <a:off x="4211960" y="836712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Channel: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Laser Optical Power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Wavelength(s)</a:t>
            </a:r>
          </a:p>
          <a:p>
            <a:r>
              <a:rPr lang="en-GB" b="1" dirty="0">
                <a:latin typeface="+mn-lt"/>
              </a:rPr>
              <a:t>Capacity: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Data Format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Line bit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3983A-67D9-4FA8-955A-CC3CFFB4585D}"/>
              </a:ext>
            </a:extLst>
          </p:cNvPr>
          <p:cNvSpPr txBox="1"/>
          <p:nvPr/>
        </p:nvSpPr>
        <p:spPr>
          <a:xfrm>
            <a:off x="5436097" y="2650389"/>
            <a:ext cx="370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latin typeface="+mn-lt"/>
              </a:rPr>
              <a:t>Fiber</a:t>
            </a:r>
            <a:r>
              <a:rPr lang="en-GB" b="1" dirty="0">
                <a:latin typeface="+mn-lt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Multimode/</a:t>
            </a:r>
            <a:r>
              <a:rPr lang="en-GB" dirty="0" err="1">
                <a:latin typeface="+mn-lt"/>
              </a:rPr>
              <a:t>Singlemode</a:t>
            </a:r>
            <a:r>
              <a:rPr lang="en-GB" dirty="0">
                <a:latin typeface="+mn-lt"/>
              </a:rPr>
              <a:t>/Multicore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Link power budget and losses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length</a:t>
            </a:r>
          </a:p>
          <a:p>
            <a:r>
              <a:rPr lang="en-GB" b="1" dirty="0">
                <a:latin typeface="+mn-lt"/>
              </a:rPr>
              <a:t>Amplifiers/Repeaters: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2R/3R regenerator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EDFA, SOA, Raman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F1977-B83D-40FF-ABF2-19C4892FB2E1}"/>
              </a:ext>
            </a:extLst>
          </p:cNvPr>
          <p:cNvSpPr txBox="1"/>
          <p:nvPr/>
        </p:nvSpPr>
        <p:spPr>
          <a:xfrm>
            <a:off x="4788024" y="4556568"/>
            <a:ext cx="3671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Receiver: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PIN/APD - electrical output power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Sensitivity</a:t>
            </a:r>
          </a:p>
          <a:p>
            <a:r>
              <a:rPr lang="en-GB" b="1" dirty="0">
                <a:latin typeface="+mn-lt"/>
              </a:rPr>
              <a:t>Channel: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Noise level (OSNR)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+mn-lt"/>
              </a:rPr>
              <a:t>Quality of Signal (Bit Error Rate)</a:t>
            </a:r>
          </a:p>
        </p:txBody>
      </p:sp>
    </p:spTree>
    <p:extLst>
      <p:ext uri="{BB962C8B-B14F-4D97-AF65-F5344CB8AC3E}">
        <p14:creationId xmlns:p14="http://schemas.microsoft.com/office/powerpoint/2010/main" val="35903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What is an optical carrier /channel/frequency/Lambda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28588" y="6448425"/>
            <a:ext cx="3867150" cy="365125"/>
          </a:xfrm>
        </p:spPr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6389316" y="1057375"/>
            <a:ext cx="1462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600" dirty="0"/>
              <a:t>Channel </a:t>
            </a:r>
            <a:r>
              <a:rPr lang="de-DE" sz="1600" dirty="0" err="1"/>
              <a:t>rates</a:t>
            </a:r>
            <a:endParaRPr lang="de-DE" sz="1600" dirty="0"/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6473453" y="1911450"/>
            <a:ext cx="1131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600"/>
              <a:t>140 Mbit/s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473453" y="3054450"/>
            <a:ext cx="11207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600" dirty="0"/>
              <a:t> 2.5 </a:t>
            </a:r>
            <a:r>
              <a:rPr lang="de-DE" sz="1600" dirty="0" err="1"/>
              <a:t>Gbit</a:t>
            </a:r>
            <a:r>
              <a:rPr lang="de-DE" sz="1600" dirty="0"/>
              <a:t>/s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6479803" y="4273650"/>
            <a:ext cx="13480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600" dirty="0"/>
              <a:t>10/40/ </a:t>
            </a:r>
            <a:r>
              <a:rPr lang="de-DE" sz="1600" dirty="0" err="1"/>
              <a:t>Gbit</a:t>
            </a:r>
            <a:r>
              <a:rPr lang="de-DE" sz="1600" dirty="0"/>
              <a:t>/s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-519485" y="1666975"/>
            <a:ext cx="2554287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de-DE" sz="1600" dirty="0"/>
              <a:t>Year 1980:</a:t>
            </a:r>
          </a:p>
          <a:p>
            <a:pPr algn="r"/>
            <a:r>
              <a:rPr lang="de-DE" sz="1600" dirty="0"/>
              <a:t>1 </a:t>
            </a:r>
            <a:r>
              <a:rPr lang="de-DE" sz="1600" dirty="0" err="1"/>
              <a:t>channel</a:t>
            </a:r>
            <a:endParaRPr lang="de-DE" sz="1600" dirty="0"/>
          </a:p>
          <a:p>
            <a:pPr algn="r"/>
            <a:endParaRPr lang="de-DE" sz="1600" dirty="0"/>
          </a:p>
          <a:p>
            <a:pPr algn="r"/>
            <a:endParaRPr lang="de-DE" sz="1600" dirty="0"/>
          </a:p>
          <a:p>
            <a:pPr algn="r"/>
            <a:endParaRPr lang="de-DE" sz="1600" dirty="0"/>
          </a:p>
          <a:p>
            <a:pPr algn="r"/>
            <a:r>
              <a:rPr lang="de-DE" sz="1600" dirty="0" err="1"/>
              <a:t>year</a:t>
            </a:r>
            <a:r>
              <a:rPr lang="de-DE" sz="1600" dirty="0"/>
              <a:t> 1990:</a:t>
            </a:r>
          </a:p>
          <a:p>
            <a:pPr algn="r"/>
            <a:r>
              <a:rPr lang="de-DE" sz="1600" dirty="0"/>
              <a:t>2 </a:t>
            </a:r>
            <a:r>
              <a:rPr lang="de-DE" sz="1600" dirty="0" err="1"/>
              <a:t>channels</a:t>
            </a:r>
            <a:endParaRPr lang="de-DE" sz="1600" dirty="0"/>
          </a:p>
          <a:p>
            <a:pPr algn="r"/>
            <a:endParaRPr lang="de-DE" sz="1600" dirty="0"/>
          </a:p>
          <a:p>
            <a:pPr algn="r"/>
            <a:endParaRPr lang="de-DE" sz="1600" dirty="0"/>
          </a:p>
          <a:p>
            <a:pPr algn="r"/>
            <a:endParaRPr lang="de-DE" sz="1600" dirty="0"/>
          </a:p>
          <a:p>
            <a:pPr algn="r"/>
            <a:r>
              <a:rPr lang="de-DE" sz="1600" dirty="0" err="1"/>
              <a:t>year</a:t>
            </a:r>
            <a:r>
              <a:rPr lang="de-DE" sz="1600" dirty="0"/>
              <a:t> after 2000:</a:t>
            </a:r>
          </a:p>
          <a:p>
            <a:pPr algn="r"/>
            <a:r>
              <a:rPr lang="de-DE" sz="1600" dirty="0"/>
              <a:t>&gt; 50 </a:t>
            </a:r>
            <a:r>
              <a:rPr lang="de-DE" sz="1600" dirty="0" err="1"/>
              <a:t>channels</a:t>
            </a:r>
            <a:endParaRPr lang="de-DE" sz="1600" dirty="0"/>
          </a:p>
          <a:p>
            <a:pPr algn="r"/>
            <a:endParaRPr lang="de-DE" sz="1600" dirty="0"/>
          </a:p>
          <a:p>
            <a:pPr algn="r"/>
            <a:endParaRPr lang="de-DE" sz="1600" dirty="0"/>
          </a:p>
          <a:p>
            <a:pPr algn="r"/>
            <a:endParaRPr lang="de-DE" sz="1600" dirty="0"/>
          </a:p>
          <a:p>
            <a:pPr algn="r"/>
            <a:endParaRPr lang="de-DE" sz="1600" dirty="0"/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1912566" y="855762"/>
            <a:ext cx="1619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sz="1600"/>
              <a:t>Fibre attenuation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4284291" y="836712"/>
            <a:ext cx="1703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/>
              <a:t>Windows of low loss in fibre</a:t>
            </a:r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H="1">
            <a:off x="4243016" y="1241525"/>
            <a:ext cx="498475" cy="765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 flipH="1">
            <a:off x="4784353" y="1420912"/>
            <a:ext cx="122238" cy="7207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1" name="Freeform 15"/>
          <p:cNvSpPr>
            <a:spLocks/>
          </p:cNvSpPr>
          <p:nvPr/>
        </p:nvSpPr>
        <p:spPr bwMode="auto">
          <a:xfrm>
            <a:off x="3019053" y="1478062"/>
            <a:ext cx="2505075" cy="828675"/>
          </a:xfrm>
          <a:custGeom>
            <a:avLst/>
            <a:gdLst>
              <a:gd name="T0" fmla="*/ 2147483647 w 1710"/>
              <a:gd name="T1" fmla="*/ 2147483647 h 522"/>
              <a:gd name="T2" fmla="*/ 2147483647 w 1710"/>
              <a:gd name="T3" fmla="*/ 2147483647 h 522"/>
              <a:gd name="T4" fmla="*/ 2147483647 w 1710"/>
              <a:gd name="T5" fmla="*/ 2147483647 h 522"/>
              <a:gd name="T6" fmla="*/ 2147483647 w 1710"/>
              <a:gd name="T7" fmla="*/ 2147483647 h 522"/>
              <a:gd name="T8" fmla="*/ 2147483647 w 1710"/>
              <a:gd name="T9" fmla="*/ 2147483647 h 522"/>
              <a:gd name="T10" fmla="*/ 2147483647 w 1710"/>
              <a:gd name="T11" fmla="*/ 2147483647 h 522"/>
              <a:gd name="T12" fmla="*/ 2147483647 w 1710"/>
              <a:gd name="T13" fmla="*/ 2147483647 h 522"/>
              <a:gd name="T14" fmla="*/ 2147483647 w 1710"/>
              <a:gd name="T15" fmla="*/ 2147483647 h 522"/>
              <a:gd name="T16" fmla="*/ 2147483647 w 1710"/>
              <a:gd name="T17" fmla="*/ 2147483647 h 522"/>
              <a:gd name="T18" fmla="*/ 2147483647 w 1710"/>
              <a:gd name="T19" fmla="*/ 2147483647 h 522"/>
              <a:gd name="T20" fmla="*/ 2147483647 w 1710"/>
              <a:gd name="T21" fmla="*/ 2147483647 h 522"/>
              <a:gd name="T22" fmla="*/ 2147483647 w 1710"/>
              <a:gd name="T23" fmla="*/ 2147483647 h 522"/>
              <a:gd name="T24" fmla="*/ 2147483647 w 1710"/>
              <a:gd name="T25" fmla="*/ 2147483647 h 522"/>
              <a:gd name="T26" fmla="*/ 2147483647 w 1710"/>
              <a:gd name="T27" fmla="*/ 2147483647 h 522"/>
              <a:gd name="T28" fmla="*/ 2147483647 w 1710"/>
              <a:gd name="T29" fmla="*/ 2147483647 h 522"/>
              <a:gd name="T30" fmla="*/ 2147483647 w 1710"/>
              <a:gd name="T31" fmla="*/ 2147483647 h 522"/>
              <a:gd name="T32" fmla="*/ 2147483647 w 1710"/>
              <a:gd name="T33" fmla="*/ 2147483647 h 522"/>
              <a:gd name="T34" fmla="*/ 2147483647 w 1710"/>
              <a:gd name="T35" fmla="*/ 2147483647 h 522"/>
              <a:gd name="T36" fmla="*/ 2147483647 w 1710"/>
              <a:gd name="T37" fmla="*/ 2147483647 h 522"/>
              <a:gd name="T38" fmla="*/ 2147483647 w 1710"/>
              <a:gd name="T39" fmla="*/ 2147483647 h 522"/>
              <a:gd name="T40" fmla="*/ 2147483647 w 1710"/>
              <a:gd name="T41" fmla="*/ 2147483647 h 522"/>
              <a:gd name="T42" fmla="*/ 2147483647 w 1710"/>
              <a:gd name="T43" fmla="*/ 2147483647 h 522"/>
              <a:gd name="T44" fmla="*/ 2147483647 w 1710"/>
              <a:gd name="T45" fmla="*/ 2147483647 h 522"/>
              <a:gd name="T46" fmla="*/ 2147483647 w 1710"/>
              <a:gd name="T47" fmla="*/ 2147483647 h 522"/>
              <a:gd name="T48" fmla="*/ 2147483647 w 1710"/>
              <a:gd name="T49" fmla="*/ 2147483647 h 522"/>
              <a:gd name="T50" fmla="*/ 2147483647 w 1710"/>
              <a:gd name="T51" fmla="*/ 2147483647 h 522"/>
              <a:gd name="T52" fmla="*/ 2147483647 w 1710"/>
              <a:gd name="T53" fmla="*/ 2147483647 h 522"/>
              <a:gd name="T54" fmla="*/ 2147483647 w 1710"/>
              <a:gd name="T55" fmla="*/ 2147483647 h 522"/>
              <a:gd name="T56" fmla="*/ 2147483647 w 1710"/>
              <a:gd name="T57" fmla="*/ 2147483647 h 522"/>
              <a:gd name="T58" fmla="*/ 2147483647 w 1710"/>
              <a:gd name="T59" fmla="*/ 2147483647 h 522"/>
              <a:gd name="T60" fmla="*/ 2147483647 w 1710"/>
              <a:gd name="T61" fmla="*/ 2147483647 h 522"/>
              <a:gd name="T62" fmla="*/ 2147483647 w 1710"/>
              <a:gd name="T63" fmla="*/ 2147483647 h 522"/>
              <a:gd name="T64" fmla="*/ 2147483647 w 1710"/>
              <a:gd name="T65" fmla="*/ 2147483647 h 522"/>
              <a:gd name="T66" fmla="*/ 2147483647 w 1710"/>
              <a:gd name="T67" fmla="*/ 2147483647 h 522"/>
              <a:gd name="T68" fmla="*/ 2147483647 w 1710"/>
              <a:gd name="T69" fmla="*/ 2147483647 h 522"/>
              <a:gd name="T70" fmla="*/ 2147483647 w 1710"/>
              <a:gd name="T71" fmla="*/ 2147483647 h 522"/>
              <a:gd name="T72" fmla="*/ 2147483647 w 1710"/>
              <a:gd name="T73" fmla="*/ 2147483647 h 522"/>
              <a:gd name="T74" fmla="*/ 2147483647 w 1710"/>
              <a:gd name="T75" fmla="*/ 2147483647 h 522"/>
              <a:gd name="T76" fmla="*/ 2147483647 w 1710"/>
              <a:gd name="T77" fmla="*/ 2147483647 h 522"/>
              <a:gd name="T78" fmla="*/ 2147483647 w 1710"/>
              <a:gd name="T79" fmla="*/ 2147483647 h 522"/>
              <a:gd name="T80" fmla="*/ 2147483647 w 1710"/>
              <a:gd name="T81" fmla="*/ 2147483647 h 522"/>
              <a:gd name="T82" fmla="*/ 2147483647 w 1710"/>
              <a:gd name="T83" fmla="*/ 2147483647 h 522"/>
              <a:gd name="T84" fmla="*/ 2147483647 w 1710"/>
              <a:gd name="T85" fmla="*/ 2147483647 h 522"/>
              <a:gd name="T86" fmla="*/ 2147483647 w 1710"/>
              <a:gd name="T87" fmla="*/ 2147483647 h 522"/>
              <a:gd name="T88" fmla="*/ 0 w 1710"/>
              <a:gd name="T89" fmla="*/ 2147483647 h 522"/>
              <a:gd name="T90" fmla="*/ 2147483647 w 1710"/>
              <a:gd name="T91" fmla="*/ 2147483647 h 52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710"/>
              <a:gd name="T139" fmla="*/ 0 h 522"/>
              <a:gd name="T140" fmla="*/ 1710 w 1710"/>
              <a:gd name="T141" fmla="*/ 522 h 522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710" h="522">
                <a:moveTo>
                  <a:pt x="1710" y="306"/>
                </a:moveTo>
                <a:lnTo>
                  <a:pt x="1688" y="335"/>
                </a:lnTo>
                <a:lnTo>
                  <a:pt x="1665" y="359"/>
                </a:lnTo>
                <a:lnTo>
                  <a:pt x="1642" y="382"/>
                </a:lnTo>
                <a:lnTo>
                  <a:pt x="1620" y="399"/>
                </a:lnTo>
                <a:lnTo>
                  <a:pt x="1595" y="416"/>
                </a:lnTo>
                <a:lnTo>
                  <a:pt x="1571" y="429"/>
                </a:lnTo>
                <a:lnTo>
                  <a:pt x="1544" y="439"/>
                </a:lnTo>
                <a:lnTo>
                  <a:pt x="1518" y="446"/>
                </a:lnTo>
                <a:lnTo>
                  <a:pt x="1491" y="452"/>
                </a:lnTo>
                <a:lnTo>
                  <a:pt x="1463" y="458"/>
                </a:lnTo>
                <a:lnTo>
                  <a:pt x="1433" y="460"/>
                </a:lnTo>
                <a:lnTo>
                  <a:pt x="1402" y="461"/>
                </a:lnTo>
                <a:lnTo>
                  <a:pt x="1338" y="460"/>
                </a:lnTo>
                <a:lnTo>
                  <a:pt x="1270" y="456"/>
                </a:lnTo>
                <a:lnTo>
                  <a:pt x="1019" y="437"/>
                </a:lnTo>
                <a:lnTo>
                  <a:pt x="1009" y="435"/>
                </a:lnTo>
                <a:lnTo>
                  <a:pt x="1000" y="433"/>
                </a:lnTo>
                <a:lnTo>
                  <a:pt x="992" y="431"/>
                </a:lnTo>
                <a:lnTo>
                  <a:pt x="985" y="429"/>
                </a:lnTo>
                <a:lnTo>
                  <a:pt x="979" y="426"/>
                </a:lnTo>
                <a:lnTo>
                  <a:pt x="973" y="420"/>
                </a:lnTo>
                <a:lnTo>
                  <a:pt x="970" y="414"/>
                </a:lnTo>
                <a:lnTo>
                  <a:pt x="966" y="407"/>
                </a:lnTo>
                <a:lnTo>
                  <a:pt x="958" y="391"/>
                </a:lnTo>
                <a:lnTo>
                  <a:pt x="951" y="374"/>
                </a:lnTo>
                <a:lnTo>
                  <a:pt x="943" y="356"/>
                </a:lnTo>
                <a:lnTo>
                  <a:pt x="936" y="339"/>
                </a:lnTo>
                <a:lnTo>
                  <a:pt x="930" y="325"/>
                </a:lnTo>
                <a:lnTo>
                  <a:pt x="926" y="314"/>
                </a:lnTo>
                <a:lnTo>
                  <a:pt x="922" y="310"/>
                </a:lnTo>
                <a:lnTo>
                  <a:pt x="920" y="308"/>
                </a:lnTo>
                <a:lnTo>
                  <a:pt x="919" y="308"/>
                </a:lnTo>
                <a:lnTo>
                  <a:pt x="917" y="310"/>
                </a:lnTo>
                <a:lnTo>
                  <a:pt x="911" y="320"/>
                </a:lnTo>
                <a:lnTo>
                  <a:pt x="905" y="335"/>
                </a:lnTo>
                <a:lnTo>
                  <a:pt x="900" y="352"/>
                </a:lnTo>
                <a:lnTo>
                  <a:pt x="894" y="373"/>
                </a:lnTo>
                <a:lnTo>
                  <a:pt x="886" y="390"/>
                </a:lnTo>
                <a:lnTo>
                  <a:pt x="881" y="405"/>
                </a:lnTo>
                <a:lnTo>
                  <a:pt x="877" y="410"/>
                </a:lnTo>
                <a:lnTo>
                  <a:pt x="873" y="416"/>
                </a:lnTo>
                <a:lnTo>
                  <a:pt x="869" y="418"/>
                </a:lnTo>
                <a:lnTo>
                  <a:pt x="866" y="418"/>
                </a:lnTo>
                <a:lnTo>
                  <a:pt x="681" y="382"/>
                </a:lnTo>
                <a:lnTo>
                  <a:pt x="673" y="380"/>
                </a:lnTo>
                <a:lnTo>
                  <a:pt x="665" y="378"/>
                </a:lnTo>
                <a:lnTo>
                  <a:pt x="660" y="374"/>
                </a:lnTo>
                <a:lnTo>
                  <a:pt x="656" y="371"/>
                </a:lnTo>
                <a:lnTo>
                  <a:pt x="650" y="367"/>
                </a:lnTo>
                <a:lnTo>
                  <a:pt x="647" y="361"/>
                </a:lnTo>
                <a:lnTo>
                  <a:pt x="643" y="356"/>
                </a:lnTo>
                <a:lnTo>
                  <a:pt x="639" y="348"/>
                </a:lnTo>
                <a:lnTo>
                  <a:pt x="633" y="331"/>
                </a:lnTo>
                <a:lnTo>
                  <a:pt x="626" y="301"/>
                </a:lnTo>
                <a:lnTo>
                  <a:pt x="616" y="261"/>
                </a:lnTo>
                <a:lnTo>
                  <a:pt x="607" y="216"/>
                </a:lnTo>
                <a:lnTo>
                  <a:pt x="595" y="174"/>
                </a:lnTo>
                <a:lnTo>
                  <a:pt x="586" y="136"/>
                </a:lnTo>
                <a:lnTo>
                  <a:pt x="582" y="123"/>
                </a:lnTo>
                <a:lnTo>
                  <a:pt x="578" y="112"/>
                </a:lnTo>
                <a:lnTo>
                  <a:pt x="575" y="106"/>
                </a:lnTo>
                <a:lnTo>
                  <a:pt x="573" y="104"/>
                </a:lnTo>
                <a:lnTo>
                  <a:pt x="569" y="108"/>
                </a:lnTo>
                <a:lnTo>
                  <a:pt x="567" y="116"/>
                </a:lnTo>
                <a:lnTo>
                  <a:pt x="563" y="127"/>
                </a:lnTo>
                <a:lnTo>
                  <a:pt x="560" y="144"/>
                </a:lnTo>
                <a:lnTo>
                  <a:pt x="552" y="180"/>
                </a:lnTo>
                <a:lnTo>
                  <a:pt x="543" y="223"/>
                </a:lnTo>
                <a:lnTo>
                  <a:pt x="533" y="265"/>
                </a:lnTo>
                <a:lnTo>
                  <a:pt x="524" y="299"/>
                </a:lnTo>
                <a:lnTo>
                  <a:pt x="518" y="314"/>
                </a:lnTo>
                <a:lnTo>
                  <a:pt x="512" y="323"/>
                </a:lnTo>
                <a:lnTo>
                  <a:pt x="510" y="327"/>
                </a:lnTo>
                <a:lnTo>
                  <a:pt x="509" y="329"/>
                </a:lnTo>
                <a:lnTo>
                  <a:pt x="505" y="329"/>
                </a:lnTo>
                <a:lnTo>
                  <a:pt x="503" y="329"/>
                </a:lnTo>
                <a:lnTo>
                  <a:pt x="463" y="314"/>
                </a:lnTo>
                <a:lnTo>
                  <a:pt x="416" y="295"/>
                </a:lnTo>
                <a:lnTo>
                  <a:pt x="361" y="269"/>
                </a:lnTo>
                <a:lnTo>
                  <a:pt x="297" y="235"/>
                </a:lnTo>
                <a:lnTo>
                  <a:pt x="265" y="214"/>
                </a:lnTo>
                <a:lnTo>
                  <a:pt x="229" y="191"/>
                </a:lnTo>
                <a:lnTo>
                  <a:pt x="193" y="167"/>
                </a:lnTo>
                <a:lnTo>
                  <a:pt x="155" y="140"/>
                </a:lnTo>
                <a:lnTo>
                  <a:pt x="117" y="110"/>
                </a:lnTo>
                <a:lnTo>
                  <a:pt x="80" y="76"/>
                </a:lnTo>
                <a:lnTo>
                  <a:pt x="40" y="40"/>
                </a:lnTo>
                <a:lnTo>
                  <a:pt x="0" y="0"/>
                </a:lnTo>
                <a:lnTo>
                  <a:pt x="0" y="522"/>
                </a:lnTo>
                <a:lnTo>
                  <a:pt x="1710" y="522"/>
                </a:lnTo>
                <a:lnTo>
                  <a:pt x="1710" y="306"/>
                </a:lnTo>
                <a:close/>
              </a:path>
            </a:pathLst>
          </a:custGeom>
          <a:solidFill>
            <a:srgbClr val="B6DDC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2" name="Freeform 16"/>
          <p:cNvSpPr>
            <a:spLocks/>
          </p:cNvSpPr>
          <p:nvPr/>
        </p:nvSpPr>
        <p:spPr bwMode="auto">
          <a:xfrm>
            <a:off x="3019053" y="1478062"/>
            <a:ext cx="2505075" cy="828675"/>
          </a:xfrm>
          <a:custGeom>
            <a:avLst/>
            <a:gdLst>
              <a:gd name="T0" fmla="*/ 2147483647 w 1710"/>
              <a:gd name="T1" fmla="*/ 2147483647 h 522"/>
              <a:gd name="T2" fmla="*/ 2147483647 w 1710"/>
              <a:gd name="T3" fmla="*/ 2147483647 h 522"/>
              <a:gd name="T4" fmla="*/ 2147483647 w 1710"/>
              <a:gd name="T5" fmla="*/ 2147483647 h 522"/>
              <a:gd name="T6" fmla="*/ 2147483647 w 1710"/>
              <a:gd name="T7" fmla="*/ 2147483647 h 522"/>
              <a:gd name="T8" fmla="*/ 2147483647 w 1710"/>
              <a:gd name="T9" fmla="*/ 2147483647 h 522"/>
              <a:gd name="T10" fmla="*/ 2147483647 w 1710"/>
              <a:gd name="T11" fmla="*/ 2147483647 h 522"/>
              <a:gd name="T12" fmla="*/ 2147483647 w 1710"/>
              <a:gd name="T13" fmla="*/ 2147483647 h 522"/>
              <a:gd name="T14" fmla="*/ 2147483647 w 1710"/>
              <a:gd name="T15" fmla="*/ 2147483647 h 522"/>
              <a:gd name="T16" fmla="*/ 2147483647 w 1710"/>
              <a:gd name="T17" fmla="*/ 2147483647 h 522"/>
              <a:gd name="T18" fmla="*/ 2147483647 w 1710"/>
              <a:gd name="T19" fmla="*/ 2147483647 h 522"/>
              <a:gd name="T20" fmla="*/ 2147483647 w 1710"/>
              <a:gd name="T21" fmla="*/ 2147483647 h 522"/>
              <a:gd name="T22" fmla="*/ 2147483647 w 1710"/>
              <a:gd name="T23" fmla="*/ 2147483647 h 522"/>
              <a:gd name="T24" fmla="*/ 2147483647 w 1710"/>
              <a:gd name="T25" fmla="*/ 2147483647 h 522"/>
              <a:gd name="T26" fmla="*/ 2147483647 w 1710"/>
              <a:gd name="T27" fmla="*/ 2147483647 h 522"/>
              <a:gd name="T28" fmla="*/ 2147483647 w 1710"/>
              <a:gd name="T29" fmla="*/ 2147483647 h 522"/>
              <a:gd name="T30" fmla="*/ 2147483647 w 1710"/>
              <a:gd name="T31" fmla="*/ 2147483647 h 522"/>
              <a:gd name="T32" fmla="*/ 2147483647 w 1710"/>
              <a:gd name="T33" fmla="*/ 2147483647 h 522"/>
              <a:gd name="T34" fmla="*/ 2147483647 w 1710"/>
              <a:gd name="T35" fmla="*/ 2147483647 h 522"/>
              <a:gd name="T36" fmla="*/ 2147483647 w 1710"/>
              <a:gd name="T37" fmla="*/ 2147483647 h 522"/>
              <a:gd name="T38" fmla="*/ 2147483647 w 1710"/>
              <a:gd name="T39" fmla="*/ 2147483647 h 522"/>
              <a:gd name="T40" fmla="*/ 2147483647 w 1710"/>
              <a:gd name="T41" fmla="*/ 2147483647 h 522"/>
              <a:gd name="T42" fmla="*/ 2147483647 w 1710"/>
              <a:gd name="T43" fmla="*/ 2147483647 h 522"/>
              <a:gd name="T44" fmla="*/ 2147483647 w 1710"/>
              <a:gd name="T45" fmla="*/ 2147483647 h 522"/>
              <a:gd name="T46" fmla="*/ 2147483647 w 1710"/>
              <a:gd name="T47" fmla="*/ 2147483647 h 522"/>
              <a:gd name="T48" fmla="*/ 2147483647 w 1710"/>
              <a:gd name="T49" fmla="*/ 2147483647 h 522"/>
              <a:gd name="T50" fmla="*/ 2147483647 w 1710"/>
              <a:gd name="T51" fmla="*/ 2147483647 h 522"/>
              <a:gd name="T52" fmla="*/ 2147483647 w 1710"/>
              <a:gd name="T53" fmla="*/ 2147483647 h 522"/>
              <a:gd name="T54" fmla="*/ 2147483647 w 1710"/>
              <a:gd name="T55" fmla="*/ 2147483647 h 522"/>
              <a:gd name="T56" fmla="*/ 2147483647 w 1710"/>
              <a:gd name="T57" fmla="*/ 2147483647 h 522"/>
              <a:gd name="T58" fmla="*/ 2147483647 w 1710"/>
              <a:gd name="T59" fmla="*/ 2147483647 h 522"/>
              <a:gd name="T60" fmla="*/ 2147483647 w 1710"/>
              <a:gd name="T61" fmla="*/ 2147483647 h 522"/>
              <a:gd name="T62" fmla="*/ 2147483647 w 1710"/>
              <a:gd name="T63" fmla="*/ 2147483647 h 522"/>
              <a:gd name="T64" fmla="*/ 2147483647 w 1710"/>
              <a:gd name="T65" fmla="*/ 2147483647 h 522"/>
              <a:gd name="T66" fmla="*/ 2147483647 w 1710"/>
              <a:gd name="T67" fmla="*/ 2147483647 h 522"/>
              <a:gd name="T68" fmla="*/ 2147483647 w 1710"/>
              <a:gd name="T69" fmla="*/ 2147483647 h 522"/>
              <a:gd name="T70" fmla="*/ 2147483647 w 1710"/>
              <a:gd name="T71" fmla="*/ 2147483647 h 522"/>
              <a:gd name="T72" fmla="*/ 2147483647 w 1710"/>
              <a:gd name="T73" fmla="*/ 2147483647 h 522"/>
              <a:gd name="T74" fmla="*/ 2147483647 w 1710"/>
              <a:gd name="T75" fmla="*/ 2147483647 h 522"/>
              <a:gd name="T76" fmla="*/ 2147483647 w 1710"/>
              <a:gd name="T77" fmla="*/ 2147483647 h 522"/>
              <a:gd name="T78" fmla="*/ 2147483647 w 1710"/>
              <a:gd name="T79" fmla="*/ 2147483647 h 522"/>
              <a:gd name="T80" fmla="*/ 2147483647 w 1710"/>
              <a:gd name="T81" fmla="*/ 2147483647 h 522"/>
              <a:gd name="T82" fmla="*/ 2147483647 w 1710"/>
              <a:gd name="T83" fmla="*/ 2147483647 h 522"/>
              <a:gd name="T84" fmla="*/ 2147483647 w 1710"/>
              <a:gd name="T85" fmla="*/ 2147483647 h 522"/>
              <a:gd name="T86" fmla="*/ 2147483647 w 1710"/>
              <a:gd name="T87" fmla="*/ 2147483647 h 522"/>
              <a:gd name="T88" fmla="*/ 0 w 1710"/>
              <a:gd name="T89" fmla="*/ 2147483647 h 522"/>
              <a:gd name="T90" fmla="*/ 2147483647 w 1710"/>
              <a:gd name="T91" fmla="*/ 2147483647 h 52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710"/>
              <a:gd name="T139" fmla="*/ 0 h 522"/>
              <a:gd name="T140" fmla="*/ 1710 w 1710"/>
              <a:gd name="T141" fmla="*/ 522 h 522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710" h="522">
                <a:moveTo>
                  <a:pt x="1710" y="306"/>
                </a:moveTo>
                <a:lnTo>
                  <a:pt x="1688" y="335"/>
                </a:lnTo>
                <a:lnTo>
                  <a:pt x="1665" y="359"/>
                </a:lnTo>
                <a:lnTo>
                  <a:pt x="1642" y="382"/>
                </a:lnTo>
                <a:lnTo>
                  <a:pt x="1620" y="399"/>
                </a:lnTo>
                <a:lnTo>
                  <a:pt x="1595" y="416"/>
                </a:lnTo>
                <a:lnTo>
                  <a:pt x="1571" y="429"/>
                </a:lnTo>
                <a:lnTo>
                  <a:pt x="1544" y="439"/>
                </a:lnTo>
                <a:lnTo>
                  <a:pt x="1518" y="446"/>
                </a:lnTo>
                <a:lnTo>
                  <a:pt x="1491" y="452"/>
                </a:lnTo>
                <a:lnTo>
                  <a:pt x="1463" y="458"/>
                </a:lnTo>
                <a:lnTo>
                  <a:pt x="1433" y="460"/>
                </a:lnTo>
                <a:lnTo>
                  <a:pt x="1402" y="461"/>
                </a:lnTo>
                <a:lnTo>
                  <a:pt x="1338" y="460"/>
                </a:lnTo>
                <a:lnTo>
                  <a:pt x="1270" y="456"/>
                </a:lnTo>
                <a:lnTo>
                  <a:pt x="1019" y="437"/>
                </a:lnTo>
                <a:lnTo>
                  <a:pt x="1009" y="435"/>
                </a:lnTo>
                <a:lnTo>
                  <a:pt x="1000" y="433"/>
                </a:lnTo>
                <a:lnTo>
                  <a:pt x="992" y="431"/>
                </a:lnTo>
                <a:lnTo>
                  <a:pt x="985" y="429"/>
                </a:lnTo>
                <a:lnTo>
                  <a:pt x="979" y="426"/>
                </a:lnTo>
                <a:lnTo>
                  <a:pt x="973" y="420"/>
                </a:lnTo>
                <a:lnTo>
                  <a:pt x="970" y="414"/>
                </a:lnTo>
                <a:lnTo>
                  <a:pt x="966" y="407"/>
                </a:lnTo>
                <a:lnTo>
                  <a:pt x="958" y="391"/>
                </a:lnTo>
                <a:lnTo>
                  <a:pt x="951" y="374"/>
                </a:lnTo>
                <a:lnTo>
                  <a:pt x="943" y="356"/>
                </a:lnTo>
                <a:lnTo>
                  <a:pt x="936" y="339"/>
                </a:lnTo>
                <a:lnTo>
                  <a:pt x="930" y="325"/>
                </a:lnTo>
                <a:lnTo>
                  <a:pt x="926" y="314"/>
                </a:lnTo>
                <a:lnTo>
                  <a:pt x="922" y="310"/>
                </a:lnTo>
                <a:lnTo>
                  <a:pt x="920" y="308"/>
                </a:lnTo>
                <a:lnTo>
                  <a:pt x="919" y="308"/>
                </a:lnTo>
                <a:lnTo>
                  <a:pt x="917" y="310"/>
                </a:lnTo>
                <a:lnTo>
                  <a:pt x="911" y="320"/>
                </a:lnTo>
                <a:lnTo>
                  <a:pt x="905" y="335"/>
                </a:lnTo>
                <a:lnTo>
                  <a:pt x="900" y="352"/>
                </a:lnTo>
                <a:lnTo>
                  <a:pt x="894" y="373"/>
                </a:lnTo>
                <a:lnTo>
                  <a:pt x="886" y="390"/>
                </a:lnTo>
                <a:lnTo>
                  <a:pt x="881" y="405"/>
                </a:lnTo>
                <a:lnTo>
                  <a:pt x="877" y="410"/>
                </a:lnTo>
                <a:lnTo>
                  <a:pt x="873" y="416"/>
                </a:lnTo>
                <a:lnTo>
                  <a:pt x="869" y="418"/>
                </a:lnTo>
                <a:lnTo>
                  <a:pt x="866" y="418"/>
                </a:lnTo>
                <a:lnTo>
                  <a:pt x="681" y="382"/>
                </a:lnTo>
                <a:lnTo>
                  <a:pt x="673" y="380"/>
                </a:lnTo>
                <a:lnTo>
                  <a:pt x="665" y="378"/>
                </a:lnTo>
                <a:lnTo>
                  <a:pt x="660" y="374"/>
                </a:lnTo>
                <a:lnTo>
                  <a:pt x="656" y="371"/>
                </a:lnTo>
                <a:lnTo>
                  <a:pt x="650" y="367"/>
                </a:lnTo>
                <a:lnTo>
                  <a:pt x="647" y="361"/>
                </a:lnTo>
                <a:lnTo>
                  <a:pt x="643" y="356"/>
                </a:lnTo>
                <a:lnTo>
                  <a:pt x="639" y="348"/>
                </a:lnTo>
                <a:lnTo>
                  <a:pt x="633" y="331"/>
                </a:lnTo>
                <a:lnTo>
                  <a:pt x="626" y="301"/>
                </a:lnTo>
                <a:lnTo>
                  <a:pt x="616" y="261"/>
                </a:lnTo>
                <a:lnTo>
                  <a:pt x="607" y="216"/>
                </a:lnTo>
                <a:lnTo>
                  <a:pt x="595" y="174"/>
                </a:lnTo>
                <a:lnTo>
                  <a:pt x="586" y="136"/>
                </a:lnTo>
                <a:lnTo>
                  <a:pt x="582" y="123"/>
                </a:lnTo>
                <a:lnTo>
                  <a:pt x="578" y="112"/>
                </a:lnTo>
                <a:lnTo>
                  <a:pt x="575" y="106"/>
                </a:lnTo>
                <a:lnTo>
                  <a:pt x="573" y="104"/>
                </a:lnTo>
                <a:lnTo>
                  <a:pt x="569" y="108"/>
                </a:lnTo>
                <a:lnTo>
                  <a:pt x="567" y="116"/>
                </a:lnTo>
                <a:lnTo>
                  <a:pt x="563" y="127"/>
                </a:lnTo>
                <a:lnTo>
                  <a:pt x="560" y="144"/>
                </a:lnTo>
                <a:lnTo>
                  <a:pt x="552" y="180"/>
                </a:lnTo>
                <a:lnTo>
                  <a:pt x="543" y="223"/>
                </a:lnTo>
                <a:lnTo>
                  <a:pt x="533" y="265"/>
                </a:lnTo>
                <a:lnTo>
                  <a:pt x="524" y="299"/>
                </a:lnTo>
                <a:lnTo>
                  <a:pt x="518" y="314"/>
                </a:lnTo>
                <a:lnTo>
                  <a:pt x="512" y="323"/>
                </a:lnTo>
                <a:lnTo>
                  <a:pt x="510" y="327"/>
                </a:lnTo>
                <a:lnTo>
                  <a:pt x="509" y="329"/>
                </a:lnTo>
                <a:lnTo>
                  <a:pt x="505" y="329"/>
                </a:lnTo>
                <a:lnTo>
                  <a:pt x="503" y="329"/>
                </a:lnTo>
                <a:lnTo>
                  <a:pt x="463" y="314"/>
                </a:lnTo>
                <a:lnTo>
                  <a:pt x="416" y="295"/>
                </a:lnTo>
                <a:lnTo>
                  <a:pt x="361" y="269"/>
                </a:lnTo>
                <a:lnTo>
                  <a:pt x="297" y="235"/>
                </a:lnTo>
                <a:lnTo>
                  <a:pt x="265" y="214"/>
                </a:lnTo>
                <a:lnTo>
                  <a:pt x="229" y="191"/>
                </a:lnTo>
                <a:lnTo>
                  <a:pt x="193" y="167"/>
                </a:lnTo>
                <a:lnTo>
                  <a:pt x="155" y="140"/>
                </a:lnTo>
                <a:lnTo>
                  <a:pt x="117" y="110"/>
                </a:lnTo>
                <a:lnTo>
                  <a:pt x="80" y="76"/>
                </a:lnTo>
                <a:lnTo>
                  <a:pt x="40" y="40"/>
                </a:lnTo>
                <a:lnTo>
                  <a:pt x="0" y="0"/>
                </a:lnTo>
                <a:lnTo>
                  <a:pt x="0" y="522"/>
                </a:lnTo>
                <a:lnTo>
                  <a:pt x="1710" y="522"/>
                </a:lnTo>
                <a:lnTo>
                  <a:pt x="1710" y="306"/>
                </a:lnTo>
              </a:path>
            </a:pathLst>
          </a:custGeom>
          <a:noFill/>
          <a:ln w="12700">
            <a:solidFill>
              <a:srgbClr val="B6DDC8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3" name="Freeform 17"/>
          <p:cNvSpPr>
            <a:spLocks/>
          </p:cNvSpPr>
          <p:nvPr/>
        </p:nvSpPr>
        <p:spPr bwMode="auto">
          <a:xfrm>
            <a:off x="3001591" y="1460600"/>
            <a:ext cx="28575" cy="33337"/>
          </a:xfrm>
          <a:custGeom>
            <a:avLst/>
            <a:gdLst>
              <a:gd name="T0" fmla="*/ 2147483647 w 19"/>
              <a:gd name="T1" fmla="*/ 2147483647 h 21"/>
              <a:gd name="T2" fmla="*/ 2147483647 w 19"/>
              <a:gd name="T3" fmla="*/ 2147483647 h 21"/>
              <a:gd name="T4" fmla="*/ 2147483647 w 19"/>
              <a:gd name="T5" fmla="*/ 0 h 21"/>
              <a:gd name="T6" fmla="*/ 2147483647 w 19"/>
              <a:gd name="T7" fmla="*/ 2147483647 h 21"/>
              <a:gd name="T8" fmla="*/ 2147483647 w 19"/>
              <a:gd name="T9" fmla="*/ 2147483647 h 21"/>
              <a:gd name="T10" fmla="*/ 0 w 19"/>
              <a:gd name="T11" fmla="*/ 2147483647 h 21"/>
              <a:gd name="T12" fmla="*/ 0 w 19"/>
              <a:gd name="T13" fmla="*/ 2147483647 h 21"/>
              <a:gd name="T14" fmla="*/ 0 w 19"/>
              <a:gd name="T15" fmla="*/ 2147483647 h 21"/>
              <a:gd name="T16" fmla="*/ 2147483647 w 19"/>
              <a:gd name="T17" fmla="*/ 2147483647 h 21"/>
              <a:gd name="T18" fmla="*/ 2147483647 w 19"/>
              <a:gd name="T19" fmla="*/ 2147483647 h 2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"/>
              <a:gd name="T31" fmla="*/ 0 h 21"/>
              <a:gd name="T32" fmla="*/ 19 w 19"/>
              <a:gd name="T33" fmla="*/ 21 h 2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" h="21">
                <a:moveTo>
                  <a:pt x="19" y="4"/>
                </a:moveTo>
                <a:lnTo>
                  <a:pt x="15" y="2"/>
                </a:lnTo>
                <a:lnTo>
                  <a:pt x="11" y="0"/>
                </a:lnTo>
                <a:lnTo>
                  <a:pt x="8" y="2"/>
                </a:lnTo>
                <a:lnTo>
                  <a:pt x="4" y="4"/>
                </a:lnTo>
                <a:lnTo>
                  <a:pt x="0" y="8"/>
                </a:lnTo>
                <a:lnTo>
                  <a:pt x="0" y="11"/>
                </a:lnTo>
                <a:lnTo>
                  <a:pt x="0" y="15"/>
                </a:lnTo>
                <a:lnTo>
                  <a:pt x="4" y="21"/>
                </a:lnTo>
                <a:lnTo>
                  <a:pt x="19" y="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4" name="Freeform 18"/>
          <p:cNvSpPr>
            <a:spLocks/>
          </p:cNvSpPr>
          <p:nvPr/>
        </p:nvSpPr>
        <p:spPr bwMode="auto">
          <a:xfrm>
            <a:off x="3007941" y="1466950"/>
            <a:ext cx="754062" cy="550862"/>
          </a:xfrm>
          <a:custGeom>
            <a:avLst/>
            <a:gdLst>
              <a:gd name="T0" fmla="*/ 2147483647 w 514"/>
              <a:gd name="T1" fmla="*/ 2147483647 h 347"/>
              <a:gd name="T2" fmla="*/ 2147483647 w 514"/>
              <a:gd name="T3" fmla="*/ 2147483647 h 347"/>
              <a:gd name="T4" fmla="*/ 2147483647 w 514"/>
              <a:gd name="T5" fmla="*/ 2147483647 h 347"/>
              <a:gd name="T6" fmla="*/ 2147483647 w 514"/>
              <a:gd name="T7" fmla="*/ 2147483647 h 347"/>
              <a:gd name="T8" fmla="*/ 2147483647 w 514"/>
              <a:gd name="T9" fmla="*/ 2147483647 h 347"/>
              <a:gd name="T10" fmla="*/ 2147483647 w 514"/>
              <a:gd name="T11" fmla="*/ 2147483647 h 347"/>
              <a:gd name="T12" fmla="*/ 2147483647 w 514"/>
              <a:gd name="T13" fmla="*/ 2147483647 h 347"/>
              <a:gd name="T14" fmla="*/ 2147483647 w 514"/>
              <a:gd name="T15" fmla="*/ 2147483647 h 347"/>
              <a:gd name="T16" fmla="*/ 2147483647 w 514"/>
              <a:gd name="T17" fmla="*/ 2147483647 h 347"/>
              <a:gd name="T18" fmla="*/ 2147483647 w 514"/>
              <a:gd name="T19" fmla="*/ 2147483647 h 347"/>
              <a:gd name="T20" fmla="*/ 2147483647 w 514"/>
              <a:gd name="T21" fmla="*/ 2147483647 h 347"/>
              <a:gd name="T22" fmla="*/ 2147483647 w 514"/>
              <a:gd name="T23" fmla="*/ 2147483647 h 347"/>
              <a:gd name="T24" fmla="*/ 2147483647 w 514"/>
              <a:gd name="T25" fmla="*/ 2147483647 h 347"/>
              <a:gd name="T26" fmla="*/ 2147483647 w 514"/>
              <a:gd name="T27" fmla="*/ 0 h 347"/>
              <a:gd name="T28" fmla="*/ 0 w 514"/>
              <a:gd name="T29" fmla="*/ 2147483647 h 347"/>
              <a:gd name="T30" fmla="*/ 2147483647 w 514"/>
              <a:gd name="T31" fmla="*/ 2147483647 h 347"/>
              <a:gd name="T32" fmla="*/ 2147483647 w 514"/>
              <a:gd name="T33" fmla="*/ 2147483647 h 347"/>
              <a:gd name="T34" fmla="*/ 2147483647 w 514"/>
              <a:gd name="T35" fmla="*/ 2147483647 h 347"/>
              <a:gd name="T36" fmla="*/ 2147483647 w 514"/>
              <a:gd name="T37" fmla="*/ 2147483647 h 347"/>
              <a:gd name="T38" fmla="*/ 2147483647 w 514"/>
              <a:gd name="T39" fmla="*/ 2147483647 h 347"/>
              <a:gd name="T40" fmla="*/ 2147483647 w 514"/>
              <a:gd name="T41" fmla="*/ 2147483647 h 347"/>
              <a:gd name="T42" fmla="*/ 2147483647 w 514"/>
              <a:gd name="T43" fmla="*/ 2147483647 h 347"/>
              <a:gd name="T44" fmla="*/ 2147483647 w 514"/>
              <a:gd name="T45" fmla="*/ 2147483647 h 347"/>
              <a:gd name="T46" fmla="*/ 2147483647 w 514"/>
              <a:gd name="T47" fmla="*/ 2147483647 h 347"/>
              <a:gd name="T48" fmla="*/ 2147483647 w 514"/>
              <a:gd name="T49" fmla="*/ 2147483647 h 347"/>
              <a:gd name="T50" fmla="*/ 2147483647 w 514"/>
              <a:gd name="T51" fmla="*/ 2147483647 h 347"/>
              <a:gd name="T52" fmla="*/ 2147483647 w 514"/>
              <a:gd name="T53" fmla="*/ 2147483647 h 347"/>
              <a:gd name="T54" fmla="*/ 2147483647 w 514"/>
              <a:gd name="T55" fmla="*/ 2147483647 h 347"/>
              <a:gd name="T56" fmla="*/ 2147483647 w 514"/>
              <a:gd name="T57" fmla="*/ 2147483647 h 34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514"/>
              <a:gd name="T88" fmla="*/ 0 h 347"/>
              <a:gd name="T89" fmla="*/ 514 w 514"/>
              <a:gd name="T90" fmla="*/ 347 h 347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514" h="347">
                <a:moveTo>
                  <a:pt x="514" y="327"/>
                </a:moveTo>
                <a:lnTo>
                  <a:pt x="514" y="327"/>
                </a:lnTo>
                <a:lnTo>
                  <a:pt x="476" y="312"/>
                </a:lnTo>
                <a:lnTo>
                  <a:pt x="429" y="291"/>
                </a:lnTo>
                <a:lnTo>
                  <a:pt x="372" y="264"/>
                </a:lnTo>
                <a:lnTo>
                  <a:pt x="310" y="232"/>
                </a:lnTo>
                <a:lnTo>
                  <a:pt x="277" y="211"/>
                </a:lnTo>
                <a:lnTo>
                  <a:pt x="242" y="189"/>
                </a:lnTo>
                <a:lnTo>
                  <a:pt x="208" y="164"/>
                </a:lnTo>
                <a:lnTo>
                  <a:pt x="170" y="138"/>
                </a:lnTo>
                <a:lnTo>
                  <a:pt x="132" y="108"/>
                </a:lnTo>
                <a:lnTo>
                  <a:pt x="94" y="75"/>
                </a:lnTo>
                <a:lnTo>
                  <a:pt x="55" y="40"/>
                </a:lnTo>
                <a:lnTo>
                  <a:pt x="15" y="0"/>
                </a:lnTo>
                <a:lnTo>
                  <a:pt x="0" y="17"/>
                </a:lnTo>
                <a:lnTo>
                  <a:pt x="39" y="55"/>
                </a:lnTo>
                <a:lnTo>
                  <a:pt x="79" y="92"/>
                </a:lnTo>
                <a:lnTo>
                  <a:pt x="119" y="125"/>
                </a:lnTo>
                <a:lnTo>
                  <a:pt x="157" y="155"/>
                </a:lnTo>
                <a:lnTo>
                  <a:pt x="194" y="183"/>
                </a:lnTo>
                <a:lnTo>
                  <a:pt x="230" y="208"/>
                </a:lnTo>
                <a:lnTo>
                  <a:pt x="266" y="230"/>
                </a:lnTo>
                <a:lnTo>
                  <a:pt x="300" y="251"/>
                </a:lnTo>
                <a:lnTo>
                  <a:pt x="363" y="285"/>
                </a:lnTo>
                <a:lnTo>
                  <a:pt x="419" y="312"/>
                </a:lnTo>
                <a:lnTo>
                  <a:pt x="466" y="332"/>
                </a:lnTo>
                <a:lnTo>
                  <a:pt x="506" y="347"/>
                </a:lnTo>
                <a:lnTo>
                  <a:pt x="514" y="327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5" name="Freeform 19"/>
          <p:cNvSpPr>
            <a:spLocks/>
          </p:cNvSpPr>
          <p:nvPr/>
        </p:nvSpPr>
        <p:spPr bwMode="auto">
          <a:xfrm>
            <a:off x="3749303" y="1589187"/>
            <a:ext cx="122238" cy="428625"/>
          </a:xfrm>
          <a:custGeom>
            <a:avLst/>
            <a:gdLst>
              <a:gd name="T0" fmla="*/ 2147483647 w 83"/>
              <a:gd name="T1" fmla="*/ 0 h 270"/>
              <a:gd name="T2" fmla="*/ 2147483647 w 83"/>
              <a:gd name="T3" fmla="*/ 0 h 270"/>
              <a:gd name="T4" fmla="*/ 2147483647 w 83"/>
              <a:gd name="T5" fmla="*/ 2147483647 h 270"/>
              <a:gd name="T6" fmla="*/ 2147483647 w 83"/>
              <a:gd name="T7" fmla="*/ 2147483647 h 270"/>
              <a:gd name="T8" fmla="*/ 2147483647 w 83"/>
              <a:gd name="T9" fmla="*/ 2147483647 h 270"/>
              <a:gd name="T10" fmla="*/ 2147483647 w 83"/>
              <a:gd name="T11" fmla="*/ 2147483647 h 270"/>
              <a:gd name="T12" fmla="*/ 2147483647 w 83"/>
              <a:gd name="T13" fmla="*/ 2147483647 h 270"/>
              <a:gd name="T14" fmla="*/ 2147483647 w 83"/>
              <a:gd name="T15" fmla="*/ 2147483647 h 270"/>
              <a:gd name="T16" fmla="*/ 2147483647 w 83"/>
              <a:gd name="T17" fmla="*/ 2147483647 h 270"/>
              <a:gd name="T18" fmla="*/ 2147483647 w 83"/>
              <a:gd name="T19" fmla="*/ 2147483647 h 270"/>
              <a:gd name="T20" fmla="*/ 2147483647 w 83"/>
              <a:gd name="T21" fmla="*/ 2147483647 h 270"/>
              <a:gd name="T22" fmla="*/ 2147483647 w 83"/>
              <a:gd name="T23" fmla="*/ 2147483647 h 270"/>
              <a:gd name="T24" fmla="*/ 2147483647 w 83"/>
              <a:gd name="T25" fmla="*/ 2147483647 h 270"/>
              <a:gd name="T26" fmla="*/ 2147483647 w 83"/>
              <a:gd name="T27" fmla="*/ 2147483647 h 270"/>
              <a:gd name="T28" fmla="*/ 2147483647 w 83"/>
              <a:gd name="T29" fmla="*/ 2147483647 h 270"/>
              <a:gd name="T30" fmla="*/ 2147483647 w 83"/>
              <a:gd name="T31" fmla="*/ 2147483647 h 270"/>
              <a:gd name="T32" fmla="*/ 0 w 83"/>
              <a:gd name="T33" fmla="*/ 2147483647 h 270"/>
              <a:gd name="T34" fmla="*/ 2147483647 w 83"/>
              <a:gd name="T35" fmla="*/ 2147483647 h 270"/>
              <a:gd name="T36" fmla="*/ 2147483647 w 83"/>
              <a:gd name="T37" fmla="*/ 2147483647 h 270"/>
              <a:gd name="T38" fmla="*/ 2147483647 w 83"/>
              <a:gd name="T39" fmla="*/ 2147483647 h 270"/>
              <a:gd name="T40" fmla="*/ 2147483647 w 83"/>
              <a:gd name="T41" fmla="*/ 2147483647 h 270"/>
              <a:gd name="T42" fmla="*/ 2147483647 w 83"/>
              <a:gd name="T43" fmla="*/ 2147483647 h 270"/>
              <a:gd name="T44" fmla="*/ 2147483647 w 83"/>
              <a:gd name="T45" fmla="*/ 2147483647 h 270"/>
              <a:gd name="T46" fmla="*/ 2147483647 w 83"/>
              <a:gd name="T47" fmla="*/ 2147483647 h 270"/>
              <a:gd name="T48" fmla="*/ 2147483647 w 83"/>
              <a:gd name="T49" fmla="*/ 2147483647 h 270"/>
              <a:gd name="T50" fmla="*/ 2147483647 w 83"/>
              <a:gd name="T51" fmla="*/ 2147483647 h 270"/>
              <a:gd name="T52" fmla="*/ 2147483647 w 83"/>
              <a:gd name="T53" fmla="*/ 2147483647 h 270"/>
              <a:gd name="T54" fmla="*/ 2147483647 w 83"/>
              <a:gd name="T55" fmla="*/ 2147483647 h 270"/>
              <a:gd name="T56" fmla="*/ 2147483647 w 83"/>
              <a:gd name="T57" fmla="*/ 2147483647 h 270"/>
              <a:gd name="T58" fmla="*/ 2147483647 w 83"/>
              <a:gd name="T59" fmla="*/ 2147483647 h 270"/>
              <a:gd name="T60" fmla="*/ 2147483647 w 83"/>
              <a:gd name="T61" fmla="*/ 2147483647 h 270"/>
              <a:gd name="T62" fmla="*/ 2147483647 w 83"/>
              <a:gd name="T63" fmla="*/ 2147483647 h 270"/>
              <a:gd name="T64" fmla="*/ 2147483647 w 83"/>
              <a:gd name="T65" fmla="*/ 0 h 27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270"/>
              <a:gd name="T101" fmla="*/ 83 w 83"/>
              <a:gd name="T102" fmla="*/ 270 h 27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270">
                <a:moveTo>
                  <a:pt x="72" y="0"/>
                </a:moveTo>
                <a:lnTo>
                  <a:pt x="72" y="0"/>
                </a:lnTo>
                <a:lnTo>
                  <a:pt x="62" y="10"/>
                </a:lnTo>
                <a:lnTo>
                  <a:pt x="59" y="19"/>
                </a:lnTo>
                <a:lnTo>
                  <a:pt x="55" y="34"/>
                </a:lnTo>
                <a:lnTo>
                  <a:pt x="51" y="51"/>
                </a:lnTo>
                <a:lnTo>
                  <a:pt x="44" y="93"/>
                </a:lnTo>
                <a:lnTo>
                  <a:pt x="34" y="138"/>
                </a:lnTo>
                <a:lnTo>
                  <a:pt x="25" y="184"/>
                </a:lnTo>
                <a:lnTo>
                  <a:pt x="13" y="223"/>
                </a:lnTo>
                <a:lnTo>
                  <a:pt x="10" y="236"/>
                </a:lnTo>
                <a:lnTo>
                  <a:pt x="4" y="248"/>
                </a:lnTo>
                <a:lnTo>
                  <a:pt x="2" y="250"/>
                </a:lnTo>
                <a:lnTo>
                  <a:pt x="4" y="250"/>
                </a:lnTo>
                <a:lnTo>
                  <a:pt x="8" y="250"/>
                </a:lnTo>
                <a:lnTo>
                  <a:pt x="0" y="270"/>
                </a:lnTo>
                <a:lnTo>
                  <a:pt x="8" y="270"/>
                </a:lnTo>
                <a:lnTo>
                  <a:pt x="15" y="269"/>
                </a:lnTo>
                <a:lnTo>
                  <a:pt x="21" y="263"/>
                </a:lnTo>
                <a:lnTo>
                  <a:pt x="25" y="257"/>
                </a:lnTo>
                <a:lnTo>
                  <a:pt x="30" y="246"/>
                </a:lnTo>
                <a:lnTo>
                  <a:pt x="34" y="229"/>
                </a:lnTo>
                <a:lnTo>
                  <a:pt x="45" y="189"/>
                </a:lnTo>
                <a:lnTo>
                  <a:pt x="55" y="144"/>
                </a:lnTo>
                <a:lnTo>
                  <a:pt x="64" y="97"/>
                </a:lnTo>
                <a:lnTo>
                  <a:pt x="74" y="55"/>
                </a:lnTo>
                <a:lnTo>
                  <a:pt x="78" y="38"/>
                </a:lnTo>
                <a:lnTo>
                  <a:pt x="81" y="27"/>
                </a:lnTo>
                <a:lnTo>
                  <a:pt x="83" y="19"/>
                </a:lnTo>
                <a:lnTo>
                  <a:pt x="81" y="21"/>
                </a:lnTo>
                <a:lnTo>
                  <a:pt x="72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6" name="Freeform 20"/>
          <p:cNvSpPr>
            <a:spLocks/>
          </p:cNvSpPr>
          <p:nvPr/>
        </p:nvSpPr>
        <p:spPr bwMode="auto">
          <a:xfrm>
            <a:off x="3852491" y="1589187"/>
            <a:ext cx="93662" cy="396875"/>
          </a:xfrm>
          <a:custGeom>
            <a:avLst/>
            <a:gdLst>
              <a:gd name="T0" fmla="*/ 2147483647 w 64"/>
              <a:gd name="T1" fmla="*/ 2147483647 h 250"/>
              <a:gd name="T2" fmla="*/ 2147483647 w 64"/>
              <a:gd name="T3" fmla="*/ 2147483647 h 250"/>
              <a:gd name="T4" fmla="*/ 2147483647 w 64"/>
              <a:gd name="T5" fmla="*/ 2147483647 h 250"/>
              <a:gd name="T6" fmla="*/ 2147483647 w 64"/>
              <a:gd name="T7" fmla="*/ 2147483647 h 250"/>
              <a:gd name="T8" fmla="*/ 2147483647 w 64"/>
              <a:gd name="T9" fmla="*/ 2147483647 h 250"/>
              <a:gd name="T10" fmla="*/ 2147483647 w 64"/>
              <a:gd name="T11" fmla="*/ 2147483647 h 250"/>
              <a:gd name="T12" fmla="*/ 2147483647 w 64"/>
              <a:gd name="T13" fmla="*/ 2147483647 h 250"/>
              <a:gd name="T14" fmla="*/ 2147483647 w 64"/>
              <a:gd name="T15" fmla="*/ 2147483647 h 250"/>
              <a:gd name="T16" fmla="*/ 2147483647 w 64"/>
              <a:gd name="T17" fmla="*/ 2147483647 h 250"/>
              <a:gd name="T18" fmla="*/ 2147483647 w 64"/>
              <a:gd name="T19" fmla="*/ 2147483647 h 250"/>
              <a:gd name="T20" fmla="*/ 2147483647 w 64"/>
              <a:gd name="T21" fmla="*/ 2147483647 h 250"/>
              <a:gd name="T22" fmla="*/ 2147483647 w 64"/>
              <a:gd name="T23" fmla="*/ 0 h 250"/>
              <a:gd name="T24" fmla="*/ 2147483647 w 64"/>
              <a:gd name="T25" fmla="*/ 2147483647 h 250"/>
              <a:gd name="T26" fmla="*/ 0 w 64"/>
              <a:gd name="T27" fmla="*/ 2147483647 h 250"/>
              <a:gd name="T28" fmla="*/ 2147483647 w 64"/>
              <a:gd name="T29" fmla="*/ 2147483647 h 250"/>
              <a:gd name="T30" fmla="*/ 2147483647 w 64"/>
              <a:gd name="T31" fmla="*/ 2147483647 h 250"/>
              <a:gd name="T32" fmla="*/ 2147483647 w 64"/>
              <a:gd name="T33" fmla="*/ 2147483647 h 250"/>
              <a:gd name="T34" fmla="*/ 2147483647 w 64"/>
              <a:gd name="T35" fmla="*/ 2147483647 h 250"/>
              <a:gd name="T36" fmla="*/ 2147483647 w 64"/>
              <a:gd name="T37" fmla="*/ 2147483647 h 250"/>
              <a:gd name="T38" fmla="*/ 2147483647 w 64"/>
              <a:gd name="T39" fmla="*/ 2147483647 h 250"/>
              <a:gd name="T40" fmla="*/ 2147483647 w 64"/>
              <a:gd name="T41" fmla="*/ 2147483647 h 250"/>
              <a:gd name="T42" fmla="*/ 2147483647 w 64"/>
              <a:gd name="T43" fmla="*/ 2147483647 h 250"/>
              <a:gd name="T44" fmla="*/ 2147483647 w 64"/>
              <a:gd name="T45" fmla="*/ 2147483647 h 250"/>
              <a:gd name="T46" fmla="*/ 2147483647 w 64"/>
              <a:gd name="T47" fmla="*/ 2147483647 h 250"/>
              <a:gd name="T48" fmla="*/ 2147483647 w 64"/>
              <a:gd name="T49" fmla="*/ 2147483647 h 25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64"/>
              <a:gd name="T76" fmla="*/ 0 h 250"/>
              <a:gd name="T77" fmla="*/ 64 w 64"/>
              <a:gd name="T78" fmla="*/ 250 h 25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64" h="250">
                <a:moveTo>
                  <a:pt x="64" y="238"/>
                </a:moveTo>
                <a:lnTo>
                  <a:pt x="64" y="238"/>
                </a:lnTo>
                <a:lnTo>
                  <a:pt x="61" y="227"/>
                </a:lnTo>
                <a:lnTo>
                  <a:pt x="55" y="197"/>
                </a:lnTo>
                <a:lnTo>
                  <a:pt x="49" y="159"/>
                </a:lnTo>
                <a:lnTo>
                  <a:pt x="42" y="116"/>
                </a:lnTo>
                <a:lnTo>
                  <a:pt x="36" y="76"/>
                </a:lnTo>
                <a:lnTo>
                  <a:pt x="28" y="40"/>
                </a:lnTo>
                <a:lnTo>
                  <a:pt x="26" y="25"/>
                </a:lnTo>
                <a:lnTo>
                  <a:pt x="23" y="14"/>
                </a:lnTo>
                <a:lnTo>
                  <a:pt x="19" y="6"/>
                </a:lnTo>
                <a:lnTo>
                  <a:pt x="2" y="0"/>
                </a:lnTo>
                <a:lnTo>
                  <a:pt x="11" y="21"/>
                </a:lnTo>
                <a:lnTo>
                  <a:pt x="0" y="17"/>
                </a:lnTo>
                <a:lnTo>
                  <a:pt x="2" y="21"/>
                </a:lnTo>
                <a:lnTo>
                  <a:pt x="4" y="31"/>
                </a:lnTo>
                <a:lnTo>
                  <a:pt x="8" y="44"/>
                </a:lnTo>
                <a:lnTo>
                  <a:pt x="13" y="80"/>
                </a:lnTo>
                <a:lnTo>
                  <a:pt x="21" y="119"/>
                </a:lnTo>
                <a:lnTo>
                  <a:pt x="26" y="163"/>
                </a:lnTo>
                <a:lnTo>
                  <a:pt x="32" y="201"/>
                </a:lnTo>
                <a:lnTo>
                  <a:pt x="40" y="231"/>
                </a:lnTo>
                <a:lnTo>
                  <a:pt x="45" y="250"/>
                </a:lnTo>
                <a:lnTo>
                  <a:pt x="64" y="23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7" name="Freeform 21"/>
          <p:cNvSpPr>
            <a:spLocks/>
          </p:cNvSpPr>
          <p:nvPr/>
        </p:nvSpPr>
        <p:spPr bwMode="auto">
          <a:xfrm>
            <a:off x="3917578" y="1967012"/>
            <a:ext cx="100013" cy="134938"/>
          </a:xfrm>
          <a:custGeom>
            <a:avLst/>
            <a:gdLst>
              <a:gd name="T0" fmla="*/ 2147483647 w 68"/>
              <a:gd name="T1" fmla="*/ 2147483647 h 85"/>
              <a:gd name="T2" fmla="*/ 2147483647 w 68"/>
              <a:gd name="T3" fmla="*/ 2147483647 h 85"/>
              <a:gd name="T4" fmla="*/ 2147483647 w 68"/>
              <a:gd name="T5" fmla="*/ 2147483647 h 85"/>
              <a:gd name="T6" fmla="*/ 2147483647 w 68"/>
              <a:gd name="T7" fmla="*/ 2147483647 h 85"/>
              <a:gd name="T8" fmla="*/ 2147483647 w 68"/>
              <a:gd name="T9" fmla="*/ 2147483647 h 85"/>
              <a:gd name="T10" fmla="*/ 2147483647 w 68"/>
              <a:gd name="T11" fmla="*/ 2147483647 h 85"/>
              <a:gd name="T12" fmla="*/ 2147483647 w 68"/>
              <a:gd name="T13" fmla="*/ 2147483647 h 85"/>
              <a:gd name="T14" fmla="*/ 2147483647 w 68"/>
              <a:gd name="T15" fmla="*/ 2147483647 h 85"/>
              <a:gd name="T16" fmla="*/ 2147483647 w 68"/>
              <a:gd name="T17" fmla="*/ 2147483647 h 85"/>
              <a:gd name="T18" fmla="*/ 2147483647 w 68"/>
              <a:gd name="T19" fmla="*/ 0 h 85"/>
              <a:gd name="T20" fmla="*/ 0 w 68"/>
              <a:gd name="T21" fmla="*/ 2147483647 h 85"/>
              <a:gd name="T22" fmla="*/ 2147483647 w 68"/>
              <a:gd name="T23" fmla="*/ 2147483647 h 85"/>
              <a:gd name="T24" fmla="*/ 2147483647 w 68"/>
              <a:gd name="T25" fmla="*/ 2147483647 h 85"/>
              <a:gd name="T26" fmla="*/ 2147483647 w 68"/>
              <a:gd name="T27" fmla="*/ 2147483647 h 85"/>
              <a:gd name="T28" fmla="*/ 2147483647 w 68"/>
              <a:gd name="T29" fmla="*/ 2147483647 h 85"/>
              <a:gd name="T30" fmla="*/ 2147483647 w 68"/>
              <a:gd name="T31" fmla="*/ 2147483647 h 85"/>
              <a:gd name="T32" fmla="*/ 2147483647 w 68"/>
              <a:gd name="T33" fmla="*/ 2147483647 h 85"/>
              <a:gd name="T34" fmla="*/ 2147483647 w 68"/>
              <a:gd name="T35" fmla="*/ 2147483647 h 85"/>
              <a:gd name="T36" fmla="*/ 2147483647 w 68"/>
              <a:gd name="T37" fmla="*/ 2147483647 h 85"/>
              <a:gd name="T38" fmla="*/ 2147483647 w 68"/>
              <a:gd name="T39" fmla="*/ 2147483647 h 85"/>
              <a:gd name="T40" fmla="*/ 2147483647 w 68"/>
              <a:gd name="T41" fmla="*/ 2147483647 h 8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8"/>
              <a:gd name="T64" fmla="*/ 0 h 85"/>
              <a:gd name="T65" fmla="*/ 68 w 68"/>
              <a:gd name="T66" fmla="*/ 85 h 85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8" h="85">
                <a:moveTo>
                  <a:pt x="68" y="63"/>
                </a:moveTo>
                <a:lnTo>
                  <a:pt x="68" y="63"/>
                </a:lnTo>
                <a:lnTo>
                  <a:pt x="63" y="61"/>
                </a:lnTo>
                <a:lnTo>
                  <a:pt x="57" y="57"/>
                </a:lnTo>
                <a:lnTo>
                  <a:pt x="50" y="49"/>
                </a:lnTo>
                <a:lnTo>
                  <a:pt x="42" y="40"/>
                </a:lnTo>
                <a:lnTo>
                  <a:pt x="36" y="31"/>
                </a:lnTo>
                <a:lnTo>
                  <a:pt x="31" y="19"/>
                </a:lnTo>
                <a:lnTo>
                  <a:pt x="25" y="10"/>
                </a:lnTo>
                <a:lnTo>
                  <a:pt x="19" y="0"/>
                </a:lnTo>
                <a:lnTo>
                  <a:pt x="0" y="12"/>
                </a:lnTo>
                <a:lnTo>
                  <a:pt x="4" y="21"/>
                </a:lnTo>
                <a:lnTo>
                  <a:pt x="12" y="31"/>
                </a:lnTo>
                <a:lnTo>
                  <a:pt x="17" y="42"/>
                </a:lnTo>
                <a:lnTo>
                  <a:pt x="25" y="53"/>
                </a:lnTo>
                <a:lnTo>
                  <a:pt x="33" y="65"/>
                </a:lnTo>
                <a:lnTo>
                  <a:pt x="42" y="74"/>
                </a:lnTo>
                <a:lnTo>
                  <a:pt x="53" y="82"/>
                </a:lnTo>
                <a:lnTo>
                  <a:pt x="65" y="85"/>
                </a:lnTo>
                <a:lnTo>
                  <a:pt x="68" y="63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Freeform 22"/>
          <p:cNvSpPr>
            <a:spLocks/>
          </p:cNvSpPr>
          <p:nvPr/>
        </p:nvSpPr>
        <p:spPr bwMode="auto">
          <a:xfrm>
            <a:off x="4012828" y="2067025"/>
            <a:ext cx="277813" cy="92075"/>
          </a:xfrm>
          <a:custGeom>
            <a:avLst/>
            <a:gdLst>
              <a:gd name="T0" fmla="*/ 2147483647 w 189"/>
              <a:gd name="T1" fmla="*/ 2147483647 h 58"/>
              <a:gd name="T2" fmla="*/ 2147483647 w 189"/>
              <a:gd name="T3" fmla="*/ 2147483647 h 58"/>
              <a:gd name="T4" fmla="*/ 2147483647 w 189"/>
              <a:gd name="T5" fmla="*/ 0 h 58"/>
              <a:gd name="T6" fmla="*/ 0 w 189"/>
              <a:gd name="T7" fmla="*/ 2147483647 h 58"/>
              <a:gd name="T8" fmla="*/ 2147483647 w 189"/>
              <a:gd name="T9" fmla="*/ 2147483647 h 58"/>
              <a:gd name="T10" fmla="*/ 2147483647 w 189"/>
              <a:gd name="T11" fmla="*/ 2147483647 h 58"/>
              <a:gd name="T12" fmla="*/ 2147483647 w 189"/>
              <a:gd name="T13" fmla="*/ 2147483647 h 5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9"/>
              <a:gd name="T22" fmla="*/ 0 h 58"/>
              <a:gd name="T23" fmla="*/ 189 w 189"/>
              <a:gd name="T24" fmla="*/ 58 h 5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9" h="58">
                <a:moveTo>
                  <a:pt x="189" y="36"/>
                </a:moveTo>
                <a:lnTo>
                  <a:pt x="189" y="36"/>
                </a:lnTo>
                <a:lnTo>
                  <a:pt x="3" y="0"/>
                </a:lnTo>
                <a:lnTo>
                  <a:pt x="0" y="22"/>
                </a:lnTo>
                <a:lnTo>
                  <a:pt x="185" y="58"/>
                </a:lnTo>
                <a:lnTo>
                  <a:pt x="189" y="3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9" name="Freeform 23"/>
          <p:cNvSpPr>
            <a:spLocks/>
          </p:cNvSpPr>
          <p:nvPr/>
        </p:nvSpPr>
        <p:spPr bwMode="auto">
          <a:xfrm>
            <a:off x="4284291" y="1908275"/>
            <a:ext cx="100012" cy="250825"/>
          </a:xfrm>
          <a:custGeom>
            <a:avLst/>
            <a:gdLst>
              <a:gd name="T0" fmla="*/ 2147483647 w 68"/>
              <a:gd name="T1" fmla="*/ 0 h 158"/>
              <a:gd name="T2" fmla="*/ 2147483647 w 68"/>
              <a:gd name="T3" fmla="*/ 0 h 158"/>
              <a:gd name="T4" fmla="*/ 2147483647 w 68"/>
              <a:gd name="T5" fmla="*/ 2147483647 h 158"/>
              <a:gd name="T6" fmla="*/ 2147483647 w 68"/>
              <a:gd name="T7" fmla="*/ 2147483647 h 158"/>
              <a:gd name="T8" fmla="*/ 2147483647 w 68"/>
              <a:gd name="T9" fmla="*/ 2147483647 h 158"/>
              <a:gd name="T10" fmla="*/ 2147483647 w 68"/>
              <a:gd name="T11" fmla="*/ 2147483647 h 158"/>
              <a:gd name="T12" fmla="*/ 2147483647 w 68"/>
              <a:gd name="T13" fmla="*/ 2147483647 h 158"/>
              <a:gd name="T14" fmla="*/ 2147483647 w 68"/>
              <a:gd name="T15" fmla="*/ 2147483647 h 158"/>
              <a:gd name="T16" fmla="*/ 2147483647 w 68"/>
              <a:gd name="T17" fmla="*/ 2147483647 h 158"/>
              <a:gd name="T18" fmla="*/ 0 w 68"/>
              <a:gd name="T19" fmla="*/ 2147483647 h 158"/>
              <a:gd name="T20" fmla="*/ 0 w 68"/>
              <a:gd name="T21" fmla="*/ 2147483647 h 158"/>
              <a:gd name="T22" fmla="*/ 2147483647 w 68"/>
              <a:gd name="T23" fmla="*/ 2147483647 h 158"/>
              <a:gd name="T24" fmla="*/ 0 w 68"/>
              <a:gd name="T25" fmla="*/ 2147483647 h 158"/>
              <a:gd name="T26" fmla="*/ 2147483647 w 68"/>
              <a:gd name="T27" fmla="*/ 2147483647 h 158"/>
              <a:gd name="T28" fmla="*/ 2147483647 w 68"/>
              <a:gd name="T29" fmla="*/ 2147483647 h 158"/>
              <a:gd name="T30" fmla="*/ 2147483647 w 68"/>
              <a:gd name="T31" fmla="*/ 2147483647 h 158"/>
              <a:gd name="T32" fmla="*/ 2147483647 w 68"/>
              <a:gd name="T33" fmla="*/ 2147483647 h 158"/>
              <a:gd name="T34" fmla="*/ 2147483647 w 68"/>
              <a:gd name="T35" fmla="*/ 2147483647 h 158"/>
              <a:gd name="T36" fmla="*/ 2147483647 w 68"/>
              <a:gd name="T37" fmla="*/ 2147483647 h 158"/>
              <a:gd name="T38" fmla="*/ 2147483647 w 68"/>
              <a:gd name="T39" fmla="*/ 2147483647 h 158"/>
              <a:gd name="T40" fmla="*/ 2147483647 w 68"/>
              <a:gd name="T41" fmla="*/ 2147483647 h 158"/>
              <a:gd name="T42" fmla="*/ 2147483647 w 68"/>
              <a:gd name="T43" fmla="*/ 2147483647 h 158"/>
              <a:gd name="T44" fmla="*/ 2147483647 w 68"/>
              <a:gd name="T45" fmla="*/ 2147483647 h 158"/>
              <a:gd name="T46" fmla="*/ 2147483647 w 68"/>
              <a:gd name="T47" fmla="*/ 2147483647 h 158"/>
              <a:gd name="T48" fmla="*/ 2147483647 w 68"/>
              <a:gd name="T49" fmla="*/ 0 h 15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68"/>
              <a:gd name="T76" fmla="*/ 0 h 158"/>
              <a:gd name="T77" fmla="*/ 68 w 68"/>
              <a:gd name="T78" fmla="*/ 158 h 15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68" h="158">
                <a:moveTo>
                  <a:pt x="49" y="0"/>
                </a:moveTo>
                <a:lnTo>
                  <a:pt x="49" y="0"/>
                </a:lnTo>
                <a:lnTo>
                  <a:pt x="43" y="13"/>
                </a:lnTo>
                <a:lnTo>
                  <a:pt x="36" y="34"/>
                </a:lnTo>
                <a:lnTo>
                  <a:pt x="30" y="56"/>
                </a:lnTo>
                <a:lnTo>
                  <a:pt x="22" y="81"/>
                </a:lnTo>
                <a:lnTo>
                  <a:pt x="15" y="105"/>
                </a:lnTo>
                <a:lnTo>
                  <a:pt x="7" y="124"/>
                </a:lnTo>
                <a:lnTo>
                  <a:pt x="4" y="132"/>
                </a:lnTo>
                <a:lnTo>
                  <a:pt x="0" y="136"/>
                </a:lnTo>
                <a:lnTo>
                  <a:pt x="0" y="138"/>
                </a:lnTo>
                <a:lnTo>
                  <a:pt x="4" y="136"/>
                </a:lnTo>
                <a:lnTo>
                  <a:pt x="0" y="158"/>
                </a:lnTo>
                <a:lnTo>
                  <a:pt x="11" y="156"/>
                </a:lnTo>
                <a:lnTo>
                  <a:pt x="19" y="151"/>
                </a:lnTo>
                <a:lnTo>
                  <a:pt x="22" y="143"/>
                </a:lnTo>
                <a:lnTo>
                  <a:pt x="28" y="134"/>
                </a:lnTo>
                <a:lnTo>
                  <a:pt x="36" y="113"/>
                </a:lnTo>
                <a:lnTo>
                  <a:pt x="43" y="88"/>
                </a:lnTo>
                <a:lnTo>
                  <a:pt x="51" y="62"/>
                </a:lnTo>
                <a:lnTo>
                  <a:pt x="58" y="39"/>
                </a:lnTo>
                <a:lnTo>
                  <a:pt x="64" y="20"/>
                </a:lnTo>
                <a:lnTo>
                  <a:pt x="68" y="13"/>
                </a:lnTo>
                <a:lnTo>
                  <a:pt x="49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0" name="Freeform 24"/>
          <p:cNvSpPr>
            <a:spLocks/>
          </p:cNvSpPr>
          <p:nvPr/>
        </p:nvSpPr>
        <p:spPr bwMode="auto">
          <a:xfrm>
            <a:off x="4355728" y="1898750"/>
            <a:ext cx="92075" cy="233362"/>
          </a:xfrm>
          <a:custGeom>
            <a:avLst/>
            <a:gdLst>
              <a:gd name="T0" fmla="*/ 2147483647 w 62"/>
              <a:gd name="T1" fmla="*/ 2147483647 h 147"/>
              <a:gd name="T2" fmla="*/ 2147483647 w 62"/>
              <a:gd name="T3" fmla="*/ 2147483647 h 147"/>
              <a:gd name="T4" fmla="*/ 2147483647 w 62"/>
              <a:gd name="T5" fmla="*/ 2147483647 h 147"/>
              <a:gd name="T6" fmla="*/ 2147483647 w 62"/>
              <a:gd name="T7" fmla="*/ 2147483647 h 147"/>
              <a:gd name="T8" fmla="*/ 2147483647 w 62"/>
              <a:gd name="T9" fmla="*/ 2147483647 h 147"/>
              <a:gd name="T10" fmla="*/ 2147483647 w 62"/>
              <a:gd name="T11" fmla="*/ 2147483647 h 147"/>
              <a:gd name="T12" fmla="*/ 2147483647 w 62"/>
              <a:gd name="T13" fmla="*/ 2147483647 h 147"/>
              <a:gd name="T14" fmla="*/ 2147483647 w 62"/>
              <a:gd name="T15" fmla="*/ 2147483647 h 147"/>
              <a:gd name="T16" fmla="*/ 2147483647 w 62"/>
              <a:gd name="T17" fmla="*/ 2147483647 h 147"/>
              <a:gd name="T18" fmla="*/ 2147483647 w 62"/>
              <a:gd name="T19" fmla="*/ 2147483647 h 147"/>
              <a:gd name="T20" fmla="*/ 2147483647 w 62"/>
              <a:gd name="T21" fmla="*/ 0 h 147"/>
              <a:gd name="T22" fmla="*/ 0 w 62"/>
              <a:gd name="T23" fmla="*/ 2147483647 h 147"/>
              <a:gd name="T24" fmla="*/ 2147483647 w 62"/>
              <a:gd name="T25" fmla="*/ 2147483647 h 147"/>
              <a:gd name="T26" fmla="*/ 2147483647 w 62"/>
              <a:gd name="T27" fmla="*/ 2147483647 h 147"/>
              <a:gd name="T28" fmla="*/ 2147483647 w 62"/>
              <a:gd name="T29" fmla="*/ 2147483647 h 147"/>
              <a:gd name="T30" fmla="*/ 2147483647 w 62"/>
              <a:gd name="T31" fmla="*/ 2147483647 h 147"/>
              <a:gd name="T32" fmla="*/ 2147483647 w 62"/>
              <a:gd name="T33" fmla="*/ 2147483647 h 147"/>
              <a:gd name="T34" fmla="*/ 2147483647 w 62"/>
              <a:gd name="T35" fmla="*/ 2147483647 h 147"/>
              <a:gd name="T36" fmla="*/ 2147483647 w 62"/>
              <a:gd name="T37" fmla="*/ 2147483647 h 147"/>
              <a:gd name="T38" fmla="*/ 2147483647 w 62"/>
              <a:gd name="T39" fmla="*/ 2147483647 h 147"/>
              <a:gd name="T40" fmla="*/ 2147483647 w 62"/>
              <a:gd name="T41" fmla="*/ 2147483647 h 147"/>
              <a:gd name="T42" fmla="*/ 2147483647 w 62"/>
              <a:gd name="T43" fmla="*/ 2147483647 h 147"/>
              <a:gd name="T44" fmla="*/ 2147483647 w 62"/>
              <a:gd name="T45" fmla="*/ 2147483647 h 147"/>
              <a:gd name="T46" fmla="*/ 2147483647 w 62"/>
              <a:gd name="T47" fmla="*/ 2147483647 h 147"/>
              <a:gd name="T48" fmla="*/ 2147483647 w 62"/>
              <a:gd name="T49" fmla="*/ 2147483647 h 14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62"/>
              <a:gd name="T76" fmla="*/ 0 h 147"/>
              <a:gd name="T77" fmla="*/ 62 w 62"/>
              <a:gd name="T78" fmla="*/ 147 h 14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62" h="147">
                <a:moveTo>
                  <a:pt x="62" y="138"/>
                </a:moveTo>
                <a:lnTo>
                  <a:pt x="62" y="138"/>
                </a:lnTo>
                <a:lnTo>
                  <a:pt x="55" y="121"/>
                </a:lnTo>
                <a:lnTo>
                  <a:pt x="49" y="100"/>
                </a:lnTo>
                <a:lnTo>
                  <a:pt x="43" y="77"/>
                </a:lnTo>
                <a:lnTo>
                  <a:pt x="38" y="55"/>
                </a:lnTo>
                <a:lnTo>
                  <a:pt x="32" y="34"/>
                </a:lnTo>
                <a:lnTo>
                  <a:pt x="28" y="19"/>
                </a:lnTo>
                <a:lnTo>
                  <a:pt x="26" y="11"/>
                </a:lnTo>
                <a:lnTo>
                  <a:pt x="23" y="6"/>
                </a:lnTo>
                <a:lnTo>
                  <a:pt x="13" y="0"/>
                </a:lnTo>
                <a:lnTo>
                  <a:pt x="0" y="6"/>
                </a:lnTo>
                <a:lnTo>
                  <a:pt x="19" y="19"/>
                </a:lnTo>
                <a:lnTo>
                  <a:pt x="11" y="23"/>
                </a:lnTo>
                <a:lnTo>
                  <a:pt x="4" y="19"/>
                </a:lnTo>
                <a:lnTo>
                  <a:pt x="6" y="21"/>
                </a:lnTo>
                <a:lnTo>
                  <a:pt x="7" y="24"/>
                </a:lnTo>
                <a:lnTo>
                  <a:pt x="11" y="40"/>
                </a:lnTo>
                <a:lnTo>
                  <a:pt x="15" y="60"/>
                </a:lnTo>
                <a:lnTo>
                  <a:pt x="21" y="83"/>
                </a:lnTo>
                <a:lnTo>
                  <a:pt x="26" y="108"/>
                </a:lnTo>
                <a:lnTo>
                  <a:pt x="34" y="128"/>
                </a:lnTo>
                <a:lnTo>
                  <a:pt x="42" y="147"/>
                </a:lnTo>
                <a:lnTo>
                  <a:pt x="62" y="13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1" name="Freeform 25"/>
          <p:cNvSpPr>
            <a:spLocks/>
          </p:cNvSpPr>
          <p:nvPr/>
        </p:nvSpPr>
        <p:spPr bwMode="auto">
          <a:xfrm>
            <a:off x="4417641" y="2117825"/>
            <a:ext cx="96837" cy="71437"/>
          </a:xfrm>
          <a:custGeom>
            <a:avLst/>
            <a:gdLst>
              <a:gd name="T0" fmla="*/ 2147483647 w 66"/>
              <a:gd name="T1" fmla="*/ 2147483647 h 45"/>
              <a:gd name="T2" fmla="*/ 2147483647 w 66"/>
              <a:gd name="T3" fmla="*/ 2147483647 h 45"/>
              <a:gd name="T4" fmla="*/ 2147483647 w 66"/>
              <a:gd name="T5" fmla="*/ 2147483647 h 45"/>
              <a:gd name="T6" fmla="*/ 2147483647 w 66"/>
              <a:gd name="T7" fmla="*/ 2147483647 h 45"/>
              <a:gd name="T8" fmla="*/ 2147483647 w 66"/>
              <a:gd name="T9" fmla="*/ 2147483647 h 45"/>
              <a:gd name="T10" fmla="*/ 2147483647 w 66"/>
              <a:gd name="T11" fmla="*/ 2147483647 h 45"/>
              <a:gd name="T12" fmla="*/ 2147483647 w 66"/>
              <a:gd name="T13" fmla="*/ 2147483647 h 45"/>
              <a:gd name="T14" fmla="*/ 2147483647 w 66"/>
              <a:gd name="T15" fmla="*/ 2147483647 h 45"/>
              <a:gd name="T16" fmla="*/ 2147483647 w 66"/>
              <a:gd name="T17" fmla="*/ 2147483647 h 45"/>
              <a:gd name="T18" fmla="*/ 2147483647 w 66"/>
              <a:gd name="T19" fmla="*/ 0 h 45"/>
              <a:gd name="T20" fmla="*/ 0 w 66"/>
              <a:gd name="T21" fmla="*/ 2147483647 h 45"/>
              <a:gd name="T22" fmla="*/ 2147483647 w 66"/>
              <a:gd name="T23" fmla="*/ 2147483647 h 45"/>
              <a:gd name="T24" fmla="*/ 2147483647 w 66"/>
              <a:gd name="T25" fmla="*/ 2147483647 h 45"/>
              <a:gd name="T26" fmla="*/ 2147483647 w 66"/>
              <a:gd name="T27" fmla="*/ 2147483647 h 45"/>
              <a:gd name="T28" fmla="*/ 2147483647 w 66"/>
              <a:gd name="T29" fmla="*/ 2147483647 h 45"/>
              <a:gd name="T30" fmla="*/ 2147483647 w 66"/>
              <a:gd name="T31" fmla="*/ 2147483647 h 45"/>
              <a:gd name="T32" fmla="*/ 2147483647 w 66"/>
              <a:gd name="T33" fmla="*/ 2147483647 h 45"/>
              <a:gd name="T34" fmla="*/ 2147483647 w 66"/>
              <a:gd name="T35" fmla="*/ 2147483647 h 45"/>
              <a:gd name="T36" fmla="*/ 2147483647 w 66"/>
              <a:gd name="T37" fmla="*/ 2147483647 h 45"/>
              <a:gd name="T38" fmla="*/ 2147483647 w 66"/>
              <a:gd name="T39" fmla="*/ 2147483647 h 45"/>
              <a:gd name="T40" fmla="*/ 2147483647 w 66"/>
              <a:gd name="T41" fmla="*/ 2147483647 h 4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6"/>
              <a:gd name="T64" fmla="*/ 0 h 45"/>
              <a:gd name="T65" fmla="*/ 66 w 66"/>
              <a:gd name="T66" fmla="*/ 45 h 45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6" h="45">
                <a:moveTo>
                  <a:pt x="66" y="23"/>
                </a:moveTo>
                <a:lnTo>
                  <a:pt x="66" y="23"/>
                </a:lnTo>
                <a:lnTo>
                  <a:pt x="56" y="21"/>
                </a:lnTo>
                <a:lnTo>
                  <a:pt x="47" y="21"/>
                </a:lnTo>
                <a:lnTo>
                  <a:pt x="41" y="19"/>
                </a:lnTo>
                <a:lnTo>
                  <a:pt x="35" y="15"/>
                </a:lnTo>
                <a:lnTo>
                  <a:pt x="32" y="13"/>
                </a:lnTo>
                <a:lnTo>
                  <a:pt x="28" y="9"/>
                </a:lnTo>
                <a:lnTo>
                  <a:pt x="24" y="6"/>
                </a:lnTo>
                <a:lnTo>
                  <a:pt x="20" y="0"/>
                </a:lnTo>
                <a:lnTo>
                  <a:pt x="0" y="9"/>
                </a:lnTo>
                <a:lnTo>
                  <a:pt x="5" y="17"/>
                </a:lnTo>
                <a:lnTo>
                  <a:pt x="11" y="24"/>
                </a:lnTo>
                <a:lnTo>
                  <a:pt x="17" y="30"/>
                </a:lnTo>
                <a:lnTo>
                  <a:pt x="24" y="36"/>
                </a:lnTo>
                <a:lnTo>
                  <a:pt x="34" y="40"/>
                </a:lnTo>
                <a:lnTo>
                  <a:pt x="43" y="41"/>
                </a:lnTo>
                <a:lnTo>
                  <a:pt x="52" y="43"/>
                </a:lnTo>
                <a:lnTo>
                  <a:pt x="64" y="45"/>
                </a:lnTo>
                <a:lnTo>
                  <a:pt x="66" y="23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2" name="Freeform 26"/>
          <p:cNvSpPr>
            <a:spLocks/>
          </p:cNvSpPr>
          <p:nvPr/>
        </p:nvSpPr>
        <p:spPr bwMode="auto">
          <a:xfrm>
            <a:off x="4511303" y="2154337"/>
            <a:ext cx="368300" cy="61913"/>
          </a:xfrm>
          <a:custGeom>
            <a:avLst/>
            <a:gdLst>
              <a:gd name="T0" fmla="*/ 2147483647 w 251"/>
              <a:gd name="T1" fmla="*/ 2147483647 h 39"/>
              <a:gd name="T2" fmla="*/ 2147483647 w 251"/>
              <a:gd name="T3" fmla="*/ 2147483647 h 39"/>
              <a:gd name="T4" fmla="*/ 2147483647 w 251"/>
              <a:gd name="T5" fmla="*/ 0 h 39"/>
              <a:gd name="T6" fmla="*/ 0 w 251"/>
              <a:gd name="T7" fmla="*/ 2147483647 h 39"/>
              <a:gd name="T8" fmla="*/ 2147483647 w 251"/>
              <a:gd name="T9" fmla="*/ 2147483647 h 39"/>
              <a:gd name="T10" fmla="*/ 2147483647 w 251"/>
              <a:gd name="T11" fmla="*/ 2147483647 h 39"/>
              <a:gd name="T12" fmla="*/ 2147483647 w 251"/>
              <a:gd name="T13" fmla="*/ 2147483647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51"/>
              <a:gd name="T22" fmla="*/ 0 h 39"/>
              <a:gd name="T23" fmla="*/ 251 w 251"/>
              <a:gd name="T24" fmla="*/ 39 h 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51" h="39">
                <a:moveTo>
                  <a:pt x="251" y="18"/>
                </a:moveTo>
                <a:lnTo>
                  <a:pt x="251" y="18"/>
                </a:lnTo>
                <a:lnTo>
                  <a:pt x="2" y="0"/>
                </a:lnTo>
                <a:lnTo>
                  <a:pt x="0" y="22"/>
                </a:lnTo>
                <a:lnTo>
                  <a:pt x="251" y="39"/>
                </a:lnTo>
                <a:lnTo>
                  <a:pt x="251" y="1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3" name="Freeform 27"/>
          <p:cNvSpPr>
            <a:spLocks/>
          </p:cNvSpPr>
          <p:nvPr/>
        </p:nvSpPr>
        <p:spPr bwMode="auto">
          <a:xfrm>
            <a:off x="4879603" y="1952725"/>
            <a:ext cx="655638" cy="273050"/>
          </a:xfrm>
          <a:custGeom>
            <a:avLst/>
            <a:gdLst>
              <a:gd name="T0" fmla="*/ 2147483647 w 448"/>
              <a:gd name="T1" fmla="*/ 0 h 172"/>
              <a:gd name="T2" fmla="*/ 2147483647 w 448"/>
              <a:gd name="T3" fmla="*/ 2147483647 h 172"/>
              <a:gd name="T4" fmla="*/ 2147483647 w 448"/>
              <a:gd name="T5" fmla="*/ 2147483647 h 172"/>
              <a:gd name="T6" fmla="*/ 2147483647 w 448"/>
              <a:gd name="T7" fmla="*/ 2147483647 h 172"/>
              <a:gd name="T8" fmla="*/ 2147483647 w 448"/>
              <a:gd name="T9" fmla="*/ 2147483647 h 172"/>
              <a:gd name="T10" fmla="*/ 2147483647 w 448"/>
              <a:gd name="T11" fmla="*/ 2147483647 h 172"/>
              <a:gd name="T12" fmla="*/ 2147483647 w 448"/>
              <a:gd name="T13" fmla="*/ 2147483647 h 172"/>
              <a:gd name="T14" fmla="*/ 2147483647 w 448"/>
              <a:gd name="T15" fmla="*/ 2147483647 h 172"/>
              <a:gd name="T16" fmla="*/ 2147483647 w 448"/>
              <a:gd name="T17" fmla="*/ 2147483647 h 172"/>
              <a:gd name="T18" fmla="*/ 2147483647 w 448"/>
              <a:gd name="T19" fmla="*/ 2147483647 h 172"/>
              <a:gd name="T20" fmla="*/ 2147483647 w 448"/>
              <a:gd name="T21" fmla="*/ 2147483647 h 172"/>
              <a:gd name="T22" fmla="*/ 2147483647 w 448"/>
              <a:gd name="T23" fmla="*/ 2147483647 h 172"/>
              <a:gd name="T24" fmla="*/ 2147483647 w 448"/>
              <a:gd name="T25" fmla="*/ 2147483647 h 172"/>
              <a:gd name="T26" fmla="*/ 2147483647 w 448"/>
              <a:gd name="T27" fmla="*/ 2147483647 h 172"/>
              <a:gd name="T28" fmla="*/ 0 w 448"/>
              <a:gd name="T29" fmla="*/ 2147483647 h 172"/>
              <a:gd name="T30" fmla="*/ 0 w 448"/>
              <a:gd name="T31" fmla="*/ 2147483647 h 172"/>
              <a:gd name="T32" fmla="*/ 2147483647 w 448"/>
              <a:gd name="T33" fmla="*/ 2147483647 h 172"/>
              <a:gd name="T34" fmla="*/ 2147483647 w 448"/>
              <a:gd name="T35" fmla="*/ 2147483647 h 172"/>
              <a:gd name="T36" fmla="*/ 2147483647 w 448"/>
              <a:gd name="T37" fmla="*/ 2147483647 h 172"/>
              <a:gd name="T38" fmla="*/ 2147483647 w 448"/>
              <a:gd name="T39" fmla="*/ 2147483647 h 172"/>
              <a:gd name="T40" fmla="*/ 2147483647 w 448"/>
              <a:gd name="T41" fmla="*/ 2147483647 h 172"/>
              <a:gd name="T42" fmla="*/ 2147483647 w 448"/>
              <a:gd name="T43" fmla="*/ 2147483647 h 172"/>
              <a:gd name="T44" fmla="*/ 2147483647 w 448"/>
              <a:gd name="T45" fmla="*/ 2147483647 h 172"/>
              <a:gd name="T46" fmla="*/ 2147483647 w 448"/>
              <a:gd name="T47" fmla="*/ 2147483647 h 172"/>
              <a:gd name="T48" fmla="*/ 2147483647 w 448"/>
              <a:gd name="T49" fmla="*/ 2147483647 h 172"/>
              <a:gd name="T50" fmla="*/ 2147483647 w 448"/>
              <a:gd name="T51" fmla="*/ 2147483647 h 172"/>
              <a:gd name="T52" fmla="*/ 2147483647 w 448"/>
              <a:gd name="T53" fmla="*/ 2147483647 h 172"/>
              <a:gd name="T54" fmla="*/ 2147483647 w 448"/>
              <a:gd name="T55" fmla="*/ 2147483647 h 172"/>
              <a:gd name="T56" fmla="*/ 2147483647 w 448"/>
              <a:gd name="T57" fmla="*/ 2147483647 h 172"/>
              <a:gd name="T58" fmla="*/ 2147483647 w 448"/>
              <a:gd name="T59" fmla="*/ 2147483647 h 172"/>
              <a:gd name="T60" fmla="*/ 2147483647 w 448"/>
              <a:gd name="T61" fmla="*/ 0 h 17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448"/>
              <a:gd name="T94" fmla="*/ 0 h 172"/>
              <a:gd name="T95" fmla="*/ 448 w 448"/>
              <a:gd name="T96" fmla="*/ 172 h 172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448" h="172">
                <a:moveTo>
                  <a:pt x="431" y="0"/>
                </a:moveTo>
                <a:lnTo>
                  <a:pt x="410" y="28"/>
                </a:lnTo>
                <a:lnTo>
                  <a:pt x="387" y="53"/>
                </a:lnTo>
                <a:lnTo>
                  <a:pt x="365" y="74"/>
                </a:lnTo>
                <a:lnTo>
                  <a:pt x="342" y="92"/>
                </a:lnTo>
                <a:lnTo>
                  <a:pt x="319" y="108"/>
                </a:lnTo>
                <a:lnTo>
                  <a:pt x="295" y="119"/>
                </a:lnTo>
                <a:lnTo>
                  <a:pt x="270" y="128"/>
                </a:lnTo>
                <a:lnTo>
                  <a:pt x="246" y="138"/>
                </a:lnTo>
                <a:lnTo>
                  <a:pt x="219" y="144"/>
                </a:lnTo>
                <a:lnTo>
                  <a:pt x="191" y="147"/>
                </a:lnTo>
                <a:lnTo>
                  <a:pt x="163" y="149"/>
                </a:lnTo>
                <a:lnTo>
                  <a:pt x="132" y="151"/>
                </a:lnTo>
                <a:lnTo>
                  <a:pt x="70" y="149"/>
                </a:lnTo>
                <a:lnTo>
                  <a:pt x="0" y="145"/>
                </a:lnTo>
                <a:lnTo>
                  <a:pt x="0" y="166"/>
                </a:lnTo>
                <a:lnTo>
                  <a:pt x="68" y="172"/>
                </a:lnTo>
                <a:lnTo>
                  <a:pt x="132" y="172"/>
                </a:lnTo>
                <a:lnTo>
                  <a:pt x="164" y="172"/>
                </a:lnTo>
                <a:lnTo>
                  <a:pt x="195" y="170"/>
                </a:lnTo>
                <a:lnTo>
                  <a:pt x="223" y="164"/>
                </a:lnTo>
                <a:lnTo>
                  <a:pt x="251" y="159"/>
                </a:lnTo>
                <a:lnTo>
                  <a:pt x="278" y="151"/>
                </a:lnTo>
                <a:lnTo>
                  <a:pt x="304" y="140"/>
                </a:lnTo>
                <a:lnTo>
                  <a:pt x="331" y="127"/>
                </a:lnTo>
                <a:lnTo>
                  <a:pt x="355" y="110"/>
                </a:lnTo>
                <a:lnTo>
                  <a:pt x="380" y="91"/>
                </a:lnTo>
                <a:lnTo>
                  <a:pt x="404" y="68"/>
                </a:lnTo>
                <a:lnTo>
                  <a:pt x="427" y="43"/>
                </a:lnTo>
                <a:lnTo>
                  <a:pt x="448" y="13"/>
                </a:lnTo>
                <a:lnTo>
                  <a:pt x="431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4" name="Freeform 28"/>
          <p:cNvSpPr>
            <a:spLocks/>
          </p:cNvSpPr>
          <p:nvPr/>
        </p:nvSpPr>
        <p:spPr bwMode="auto">
          <a:xfrm>
            <a:off x="4866903" y="2182912"/>
            <a:ext cx="28575" cy="26988"/>
          </a:xfrm>
          <a:custGeom>
            <a:avLst/>
            <a:gdLst>
              <a:gd name="T0" fmla="*/ 2147483647 w 20"/>
              <a:gd name="T1" fmla="*/ 2147483647 h 17"/>
              <a:gd name="T2" fmla="*/ 2147483647 w 20"/>
              <a:gd name="T3" fmla="*/ 2147483647 h 17"/>
              <a:gd name="T4" fmla="*/ 2147483647 w 20"/>
              <a:gd name="T5" fmla="*/ 2147483647 h 17"/>
              <a:gd name="T6" fmla="*/ 2147483647 w 20"/>
              <a:gd name="T7" fmla="*/ 2147483647 h 17"/>
              <a:gd name="T8" fmla="*/ 2147483647 w 20"/>
              <a:gd name="T9" fmla="*/ 2147483647 h 17"/>
              <a:gd name="T10" fmla="*/ 2147483647 w 20"/>
              <a:gd name="T11" fmla="*/ 0 h 17"/>
              <a:gd name="T12" fmla="*/ 2147483647 w 20"/>
              <a:gd name="T13" fmla="*/ 0 h 17"/>
              <a:gd name="T14" fmla="*/ 2147483647 w 20"/>
              <a:gd name="T15" fmla="*/ 0 h 17"/>
              <a:gd name="T16" fmla="*/ 0 w 20"/>
              <a:gd name="T17" fmla="*/ 2147483647 h 17"/>
              <a:gd name="T18" fmla="*/ 2147483647 w 20"/>
              <a:gd name="T19" fmla="*/ 2147483647 h 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"/>
              <a:gd name="T31" fmla="*/ 0 h 17"/>
              <a:gd name="T32" fmla="*/ 20 w 20"/>
              <a:gd name="T33" fmla="*/ 17 h 1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" h="17">
                <a:moveTo>
                  <a:pt x="19" y="17"/>
                </a:moveTo>
                <a:lnTo>
                  <a:pt x="20" y="14"/>
                </a:lnTo>
                <a:lnTo>
                  <a:pt x="20" y="8"/>
                </a:lnTo>
                <a:lnTo>
                  <a:pt x="19" y="4"/>
                </a:lnTo>
                <a:lnTo>
                  <a:pt x="15" y="2"/>
                </a:lnTo>
                <a:lnTo>
                  <a:pt x="11" y="0"/>
                </a:lnTo>
                <a:lnTo>
                  <a:pt x="7" y="0"/>
                </a:lnTo>
                <a:lnTo>
                  <a:pt x="3" y="0"/>
                </a:lnTo>
                <a:lnTo>
                  <a:pt x="0" y="4"/>
                </a:lnTo>
                <a:lnTo>
                  <a:pt x="19" y="17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5" name="Freeform 29"/>
          <p:cNvSpPr>
            <a:spLocks/>
          </p:cNvSpPr>
          <p:nvPr/>
        </p:nvSpPr>
        <p:spPr bwMode="auto">
          <a:xfrm>
            <a:off x="3019053" y="2702025"/>
            <a:ext cx="2505075" cy="825500"/>
          </a:xfrm>
          <a:custGeom>
            <a:avLst/>
            <a:gdLst>
              <a:gd name="T0" fmla="*/ 2147483647 w 1710"/>
              <a:gd name="T1" fmla="*/ 2147483647 h 520"/>
              <a:gd name="T2" fmla="*/ 2147483647 w 1710"/>
              <a:gd name="T3" fmla="*/ 2147483647 h 520"/>
              <a:gd name="T4" fmla="*/ 2147483647 w 1710"/>
              <a:gd name="T5" fmla="*/ 2147483647 h 520"/>
              <a:gd name="T6" fmla="*/ 2147483647 w 1710"/>
              <a:gd name="T7" fmla="*/ 2147483647 h 520"/>
              <a:gd name="T8" fmla="*/ 2147483647 w 1710"/>
              <a:gd name="T9" fmla="*/ 2147483647 h 520"/>
              <a:gd name="T10" fmla="*/ 2147483647 w 1710"/>
              <a:gd name="T11" fmla="*/ 2147483647 h 520"/>
              <a:gd name="T12" fmla="*/ 2147483647 w 1710"/>
              <a:gd name="T13" fmla="*/ 2147483647 h 520"/>
              <a:gd name="T14" fmla="*/ 2147483647 w 1710"/>
              <a:gd name="T15" fmla="*/ 2147483647 h 520"/>
              <a:gd name="T16" fmla="*/ 2147483647 w 1710"/>
              <a:gd name="T17" fmla="*/ 2147483647 h 520"/>
              <a:gd name="T18" fmla="*/ 2147483647 w 1710"/>
              <a:gd name="T19" fmla="*/ 2147483647 h 520"/>
              <a:gd name="T20" fmla="*/ 2147483647 w 1710"/>
              <a:gd name="T21" fmla="*/ 2147483647 h 520"/>
              <a:gd name="T22" fmla="*/ 2147483647 w 1710"/>
              <a:gd name="T23" fmla="*/ 2147483647 h 520"/>
              <a:gd name="T24" fmla="*/ 2147483647 w 1710"/>
              <a:gd name="T25" fmla="*/ 2147483647 h 520"/>
              <a:gd name="T26" fmla="*/ 2147483647 w 1710"/>
              <a:gd name="T27" fmla="*/ 2147483647 h 520"/>
              <a:gd name="T28" fmla="*/ 2147483647 w 1710"/>
              <a:gd name="T29" fmla="*/ 2147483647 h 520"/>
              <a:gd name="T30" fmla="*/ 2147483647 w 1710"/>
              <a:gd name="T31" fmla="*/ 2147483647 h 520"/>
              <a:gd name="T32" fmla="*/ 2147483647 w 1710"/>
              <a:gd name="T33" fmla="*/ 2147483647 h 520"/>
              <a:gd name="T34" fmla="*/ 2147483647 w 1710"/>
              <a:gd name="T35" fmla="*/ 2147483647 h 520"/>
              <a:gd name="T36" fmla="*/ 2147483647 w 1710"/>
              <a:gd name="T37" fmla="*/ 2147483647 h 520"/>
              <a:gd name="T38" fmla="*/ 2147483647 w 1710"/>
              <a:gd name="T39" fmla="*/ 2147483647 h 520"/>
              <a:gd name="T40" fmla="*/ 2147483647 w 1710"/>
              <a:gd name="T41" fmla="*/ 2147483647 h 520"/>
              <a:gd name="T42" fmla="*/ 2147483647 w 1710"/>
              <a:gd name="T43" fmla="*/ 2147483647 h 520"/>
              <a:gd name="T44" fmla="*/ 2147483647 w 1710"/>
              <a:gd name="T45" fmla="*/ 2147483647 h 520"/>
              <a:gd name="T46" fmla="*/ 2147483647 w 1710"/>
              <a:gd name="T47" fmla="*/ 2147483647 h 520"/>
              <a:gd name="T48" fmla="*/ 2147483647 w 1710"/>
              <a:gd name="T49" fmla="*/ 2147483647 h 520"/>
              <a:gd name="T50" fmla="*/ 2147483647 w 1710"/>
              <a:gd name="T51" fmla="*/ 2147483647 h 520"/>
              <a:gd name="T52" fmla="*/ 2147483647 w 1710"/>
              <a:gd name="T53" fmla="*/ 2147483647 h 520"/>
              <a:gd name="T54" fmla="*/ 2147483647 w 1710"/>
              <a:gd name="T55" fmla="*/ 2147483647 h 520"/>
              <a:gd name="T56" fmla="*/ 2147483647 w 1710"/>
              <a:gd name="T57" fmla="*/ 2147483647 h 520"/>
              <a:gd name="T58" fmla="*/ 2147483647 w 1710"/>
              <a:gd name="T59" fmla="*/ 2147483647 h 520"/>
              <a:gd name="T60" fmla="*/ 2147483647 w 1710"/>
              <a:gd name="T61" fmla="*/ 2147483647 h 520"/>
              <a:gd name="T62" fmla="*/ 2147483647 w 1710"/>
              <a:gd name="T63" fmla="*/ 2147483647 h 520"/>
              <a:gd name="T64" fmla="*/ 2147483647 w 1710"/>
              <a:gd name="T65" fmla="*/ 2147483647 h 520"/>
              <a:gd name="T66" fmla="*/ 2147483647 w 1710"/>
              <a:gd name="T67" fmla="*/ 2147483647 h 520"/>
              <a:gd name="T68" fmla="*/ 2147483647 w 1710"/>
              <a:gd name="T69" fmla="*/ 2147483647 h 520"/>
              <a:gd name="T70" fmla="*/ 2147483647 w 1710"/>
              <a:gd name="T71" fmla="*/ 2147483647 h 520"/>
              <a:gd name="T72" fmla="*/ 2147483647 w 1710"/>
              <a:gd name="T73" fmla="*/ 2147483647 h 520"/>
              <a:gd name="T74" fmla="*/ 2147483647 w 1710"/>
              <a:gd name="T75" fmla="*/ 2147483647 h 520"/>
              <a:gd name="T76" fmla="*/ 2147483647 w 1710"/>
              <a:gd name="T77" fmla="*/ 2147483647 h 520"/>
              <a:gd name="T78" fmla="*/ 2147483647 w 1710"/>
              <a:gd name="T79" fmla="*/ 2147483647 h 520"/>
              <a:gd name="T80" fmla="*/ 0 w 1710"/>
              <a:gd name="T81" fmla="*/ 2147483647 h 520"/>
              <a:gd name="T82" fmla="*/ 2147483647 w 1710"/>
              <a:gd name="T83" fmla="*/ 2147483647 h 52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710"/>
              <a:gd name="T127" fmla="*/ 0 h 520"/>
              <a:gd name="T128" fmla="*/ 1710 w 1710"/>
              <a:gd name="T129" fmla="*/ 520 h 52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710" h="520">
                <a:moveTo>
                  <a:pt x="1710" y="304"/>
                </a:moveTo>
                <a:lnTo>
                  <a:pt x="1688" y="333"/>
                </a:lnTo>
                <a:lnTo>
                  <a:pt x="1665" y="357"/>
                </a:lnTo>
                <a:lnTo>
                  <a:pt x="1642" y="380"/>
                </a:lnTo>
                <a:lnTo>
                  <a:pt x="1620" y="399"/>
                </a:lnTo>
                <a:lnTo>
                  <a:pt x="1595" y="414"/>
                </a:lnTo>
                <a:lnTo>
                  <a:pt x="1571" y="427"/>
                </a:lnTo>
                <a:lnTo>
                  <a:pt x="1544" y="437"/>
                </a:lnTo>
                <a:lnTo>
                  <a:pt x="1518" y="444"/>
                </a:lnTo>
                <a:lnTo>
                  <a:pt x="1491" y="452"/>
                </a:lnTo>
                <a:lnTo>
                  <a:pt x="1463" y="455"/>
                </a:lnTo>
                <a:lnTo>
                  <a:pt x="1433" y="457"/>
                </a:lnTo>
                <a:lnTo>
                  <a:pt x="1402" y="459"/>
                </a:lnTo>
                <a:lnTo>
                  <a:pt x="1338" y="457"/>
                </a:lnTo>
                <a:lnTo>
                  <a:pt x="1270" y="454"/>
                </a:lnTo>
                <a:lnTo>
                  <a:pt x="1019" y="435"/>
                </a:lnTo>
                <a:lnTo>
                  <a:pt x="1009" y="433"/>
                </a:lnTo>
                <a:lnTo>
                  <a:pt x="1000" y="433"/>
                </a:lnTo>
                <a:lnTo>
                  <a:pt x="992" y="429"/>
                </a:lnTo>
                <a:lnTo>
                  <a:pt x="985" y="427"/>
                </a:lnTo>
                <a:lnTo>
                  <a:pt x="979" y="423"/>
                </a:lnTo>
                <a:lnTo>
                  <a:pt x="973" y="418"/>
                </a:lnTo>
                <a:lnTo>
                  <a:pt x="970" y="412"/>
                </a:lnTo>
                <a:lnTo>
                  <a:pt x="966" y="406"/>
                </a:lnTo>
                <a:lnTo>
                  <a:pt x="958" y="393"/>
                </a:lnTo>
                <a:lnTo>
                  <a:pt x="951" y="386"/>
                </a:lnTo>
                <a:lnTo>
                  <a:pt x="943" y="384"/>
                </a:lnTo>
                <a:lnTo>
                  <a:pt x="936" y="384"/>
                </a:lnTo>
                <a:lnTo>
                  <a:pt x="930" y="386"/>
                </a:lnTo>
                <a:lnTo>
                  <a:pt x="926" y="389"/>
                </a:lnTo>
                <a:lnTo>
                  <a:pt x="920" y="395"/>
                </a:lnTo>
                <a:lnTo>
                  <a:pt x="917" y="399"/>
                </a:lnTo>
                <a:lnTo>
                  <a:pt x="911" y="406"/>
                </a:lnTo>
                <a:lnTo>
                  <a:pt x="905" y="410"/>
                </a:lnTo>
                <a:lnTo>
                  <a:pt x="900" y="414"/>
                </a:lnTo>
                <a:lnTo>
                  <a:pt x="894" y="416"/>
                </a:lnTo>
                <a:lnTo>
                  <a:pt x="886" y="418"/>
                </a:lnTo>
                <a:lnTo>
                  <a:pt x="881" y="418"/>
                </a:lnTo>
                <a:lnTo>
                  <a:pt x="873" y="418"/>
                </a:lnTo>
                <a:lnTo>
                  <a:pt x="866" y="416"/>
                </a:lnTo>
                <a:lnTo>
                  <a:pt x="681" y="380"/>
                </a:lnTo>
                <a:lnTo>
                  <a:pt x="671" y="378"/>
                </a:lnTo>
                <a:lnTo>
                  <a:pt x="662" y="376"/>
                </a:lnTo>
                <a:lnTo>
                  <a:pt x="652" y="374"/>
                </a:lnTo>
                <a:lnTo>
                  <a:pt x="643" y="372"/>
                </a:lnTo>
                <a:lnTo>
                  <a:pt x="633" y="369"/>
                </a:lnTo>
                <a:lnTo>
                  <a:pt x="624" y="365"/>
                </a:lnTo>
                <a:lnTo>
                  <a:pt x="618" y="359"/>
                </a:lnTo>
                <a:lnTo>
                  <a:pt x="613" y="352"/>
                </a:lnTo>
                <a:lnTo>
                  <a:pt x="607" y="342"/>
                </a:lnTo>
                <a:lnTo>
                  <a:pt x="603" y="331"/>
                </a:lnTo>
                <a:lnTo>
                  <a:pt x="601" y="318"/>
                </a:lnTo>
                <a:lnTo>
                  <a:pt x="597" y="302"/>
                </a:lnTo>
                <a:lnTo>
                  <a:pt x="594" y="291"/>
                </a:lnTo>
                <a:lnTo>
                  <a:pt x="590" y="280"/>
                </a:lnTo>
                <a:lnTo>
                  <a:pt x="588" y="278"/>
                </a:lnTo>
                <a:lnTo>
                  <a:pt x="586" y="274"/>
                </a:lnTo>
                <a:lnTo>
                  <a:pt x="584" y="274"/>
                </a:lnTo>
                <a:lnTo>
                  <a:pt x="580" y="274"/>
                </a:lnTo>
                <a:lnTo>
                  <a:pt x="575" y="278"/>
                </a:lnTo>
                <a:lnTo>
                  <a:pt x="567" y="285"/>
                </a:lnTo>
                <a:lnTo>
                  <a:pt x="558" y="297"/>
                </a:lnTo>
                <a:lnTo>
                  <a:pt x="546" y="306"/>
                </a:lnTo>
                <a:lnTo>
                  <a:pt x="535" y="318"/>
                </a:lnTo>
                <a:lnTo>
                  <a:pt x="524" y="325"/>
                </a:lnTo>
                <a:lnTo>
                  <a:pt x="518" y="327"/>
                </a:lnTo>
                <a:lnTo>
                  <a:pt x="512" y="329"/>
                </a:lnTo>
                <a:lnTo>
                  <a:pt x="509" y="329"/>
                </a:lnTo>
                <a:lnTo>
                  <a:pt x="503" y="327"/>
                </a:lnTo>
                <a:lnTo>
                  <a:pt x="463" y="312"/>
                </a:lnTo>
                <a:lnTo>
                  <a:pt x="416" y="293"/>
                </a:lnTo>
                <a:lnTo>
                  <a:pt x="361" y="267"/>
                </a:lnTo>
                <a:lnTo>
                  <a:pt x="297" y="233"/>
                </a:lnTo>
                <a:lnTo>
                  <a:pt x="265" y="212"/>
                </a:lnTo>
                <a:lnTo>
                  <a:pt x="229" y="189"/>
                </a:lnTo>
                <a:lnTo>
                  <a:pt x="193" y="165"/>
                </a:lnTo>
                <a:lnTo>
                  <a:pt x="155" y="138"/>
                </a:lnTo>
                <a:lnTo>
                  <a:pt x="117" y="108"/>
                </a:lnTo>
                <a:lnTo>
                  <a:pt x="80" y="74"/>
                </a:lnTo>
                <a:lnTo>
                  <a:pt x="40" y="38"/>
                </a:lnTo>
                <a:lnTo>
                  <a:pt x="0" y="0"/>
                </a:lnTo>
                <a:lnTo>
                  <a:pt x="0" y="520"/>
                </a:lnTo>
                <a:lnTo>
                  <a:pt x="1710" y="520"/>
                </a:lnTo>
                <a:lnTo>
                  <a:pt x="1710" y="304"/>
                </a:lnTo>
                <a:close/>
              </a:path>
            </a:pathLst>
          </a:custGeom>
          <a:solidFill>
            <a:srgbClr val="B6DDC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6" name="Freeform 30"/>
          <p:cNvSpPr>
            <a:spLocks/>
          </p:cNvSpPr>
          <p:nvPr/>
        </p:nvSpPr>
        <p:spPr bwMode="auto">
          <a:xfrm>
            <a:off x="3019053" y="2702025"/>
            <a:ext cx="2505075" cy="825500"/>
          </a:xfrm>
          <a:custGeom>
            <a:avLst/>
            <a:gdLst>
              <a:gd name="T0" fmla="*/ 2147483647 w 1710"/>
              <a:gd name="T1" fmla="*/ 2147483647 h 520"/>
              <a:gd name="T2" fmla="*/ 2147483647 w 1710"/>
              <a:gd name="T3" fmla="*/ 2147483647 h 520"/>
              <a:gd name="T4" fmla="*/ 2147483647 w 1710"/>
              <a:gd name="T5" fmla="*/ 2147483647 h 520"/>
              <a:gd name="T6" fmla="*/ 2147483647 w 1710"/>
              <a:gd name="T7" fmla="*/ 2147483647 h 520"/>
              <a:gd name="T8" fmla="*/ 2147483647 w 1710"/>
              <a:gd name="T9" fmla="*/ 2147483647 h 520"/>
              <a:gd name="T10" fmla="*/ 2147483647 w 1710"/>
              <a:gd name="T11" fmla="*/ 2147483647 h 520"/>
              <a:gd name="T12" fmla="*/ 2147483647 w 1710"/>
              <a:gd name="T13" fmla="*/ 2147483647 h 520"/>
              <a:gd name="T14" fmla="*/ 2147483647 w 1710"/>
              <a:gd name="T15" fmla="*/ 2147483647 h 520"/>
              <a:gd name="T16" fmla="*/ 2147483647 w 1710"/>
              <a:gd name="T17" fmla="*/ 2147483647 h 520"/>
              <a:gd name="T18" fmla="*/ 2147483647 w 1710"/>
              <a:gd name="T19" fmla="*/ 2147483647 h 520"/>
              <a:gd name="T20" fmla="*/ 2147483647 w 1710"/>
              <a:gd name="T21" fmla="*/ 2147483647 h 520"/>
              <a:gd name="T22" fmla="*/ 2147483647 w 1710"/>
              <a:gd name="T23" fmla="*/ 2147483647 h 520"/>
              <a:gd name="T24" fmla="*/ 2147483647 w 1710"/>
              <a:gd name="T25" fmla="*/ 2147483647 h 520"/>
              <a:gd name="T26" fmla="*/ 2147483647 w 1710"/>
              <a:gd name="T27" fmla="*/ 2147483647 h 520"/>
              <a:gd name="T28" fmla="*/ 2147483647 w 1710"/>
              <a:gd name="T29" fmla="*/ 2147483647 h 520"/>
              <a:gd name="T30" fmla="*/ 2147483647 w 1710"/>
              <a:gd name="T31" fmla="*/ 2147483647 h 520"/>
              <a:gd name="T32" fmla="*/ 2147483647 w 1710"/>
              <a:gd name="T33" fmla="*/ 2147483647 h 520"/>
              <a:gd name="T34" fmla="*/ 2147483647 w 1710"/>
              <a:gd name="T35" fmla="*/ 2147483647 h 520"/>
              <a:gd name="T36" fmla="*/ 2147483647 w 1710"/>
              <a:gd name="T37" fmla="*/ 2147483647 h 520"/>
              <a:gd name="T38" fmla="*/ 2147483647 w 1710"/>
              <a:gd name="T39" fmla="*/ 2147483647 h 520"/>
              <a:gd name="T40" fmla="*/ 2147483647 w 1710"/>
              <a:gd name="T41" fmla="*/ 2147483647 h 520"/>
              <a:gd name="T42" fmla="*/ 2147483647 w 1710"/>
              <a:gd name="T43" fmla="*/ 2147483647 h 520"/>
              <a:gd name="T44" fmla="*/ 2147483647 w 1710"/>
              <a:gd name="T45" fmla="*/ 2147483647 h 520"/>
              <a:gd name="T46" fmla="*/ 2147483647 w 1710"/>
              <a:gd name="T47" fmla="*/ 2147483647 h 520"/>
              <a:gd name="T48" fmla="*/ 2147483647 w 1710"/>
              <a:gd name="T49" fmla="*/ 2147483647 h 520"/>
              <a:gd name="T50" fmla="*/ 2147483647 w 1710"/>
              <a:gd name="T51" fmla="*/ 2147483647 h 520"/>
              <a:gd name="T52" fmla="*/ 2147483647 w 1710"/>
              <a:gd name="T53" fmla="*/ 2147483647 h 520"/>
              <a:gd name="T54" fmla="*/ 2147483647 w 1710"/>
              <a:gd name="T55" fmla="*/ 2147483647 h 520"/>
              <a:gd name="T56" fmla="*/ 2147483647 w 1710"/>
              <a:gd name="T57" fmla="*/ 2147483647 h 520"/>
              <a:gd name="T58" fmla="*/ 2147483647 w 1710"/>
              <a:gd name="T59" fmla="*/ 2147483647 h 520"/>
              <a:gd name="T60" fmla="*/ 2147483647 w 1710"/>
              <a:gd name="T61" fmla="*/ 2147483647 h 520"/>
              <a:gd name="T62" fmla="*/ 2147483647 w 1710"/>
              <a:gd name="T63" fmla="*/ 2147483647 h 520"/>
              <a:gd name="T64" fmla="*/ 2147483647 w 1710"/>
              <a:gd name="T65" fmla="*/ 2147483647 h 520"/>
              <a:gd name="T66" fmla="*/ 2147483647 w 1710"/>
              <a:gd name="T67" fmla="*/ 2147483647 h 520"/>
              <a:gd name="T68" fmla="*/ 2147483647 w 1710"/>
              <a:gd name="T69" fmla="*/ 2147483647 h 520"/>
              <a:gd name="T70" fmla="*/ 2147483647 w 1710"/>
              <a:gd name="T71" fmla="*/ 2147483647 h 520"/>
              <a:gd name="T72" fmla="*/ 2147483647 w 1710"/>
              <a:gd name="T73" fmla="*/ 2147483647 h 520"/>
              <a:gd name="T74" fmla="*/ 2147483647 w 1710"/>
              <a:gd name="T75" fmla="*/ 2147483647 h 520"/>
              <a:gd name="T76" fmla="*/ 2147483647 w 1710"/>
              <a:gd name="T77" fmla="*/ 2147483647 h 520"/>
              <a:gd name="T78" fmla="*/ 2147483647 w 1710"/>
              <a:gd name="T79" fmla="*/ 2147483647 h 520"/>
              <a:gd name="T80" fmla="*/ 0 w 1710"/>
              <a:gd name="T81" fmla="*/ 2147483647 h 520"/>
              <a:gd name="T82" fmla="*/ 2147483647 w 1710"/>
              <a:gd name="T83" fmla="*/ 2147483647 h 52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710"/>
              <a:gd name="T127" fmla="*/ 0 h 520"/>
              <a:gd name="T128" fmla="*/ 1710 w 1710"/>
              <a:gd name="T129" fmla="*/ 520 h 52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710" h="520">
                <a:moveTo>
                  <a:pt x="1710" y="304"/>
                </a:moveTo>
                <a:lnTo>
                  <a:pt x="1688" y="333"/>
                </a:lnTo>
                <a:lnTo>
                  <a:pt x="1665" y="357"/>
                </a:lnTo>
                <a:lnTo>
                  <a:pt x="1642" y="380"/>
                </a:lnTo>
                <a:lnTo>
                  <a:pt x="1620" y="399"/>
                </a:lnTo>
                <a:lnTo>
                  <a:pt x="1595" y="414"/>
                </a:lnTo>
                <a:lnTo>
                  <a:pt x="1571" y="427"/>
                </a:lnTo>
                <a:lnTo>
                  <a:pt x="1544" y="437"/>
                </a:lnTo>
                <a:lnTo>
                  <a:pt x="1518" y="444"/>
                </a:lnTo>
                <a:lnTo>
                  <a:pt x="1491" y="452"/>
                </a:lnTo>
                <a:lnTo>
                  <a:pt x="1463" y="455"/>
                </a:lnTo>
                <a:lnTo>
                  <a:pt x="1433" y="457"/>
                </a:lnTo>
                <a:lnTo>
                  <a:pt x="1402" y="459"/>
                </a:lnTo>
                <a:lnTo>
                  <a:pt x="1338" y="457"/>
                </a:lnTo>
                <a:lnTo>
                  <a:pt x="1270" y="454"/>
                </a:lnTo>
                <a:lnTo>
                  <a:pt x="1019" y="435"/>
                </a:lnTo>
                <a:lnTo>
                  <a:pt x="1009" y="433"/>
                </a:lnTo>
                <a:lnTo>
                  <a:pt x="1000" y="433"/>
                </a:lnTo>
                <a:lnTo>
                  <a:pt x="992" y="429"/>
                </a:lnTo>
                <a:lnTo>
                  <a:pt x="985" y="427"/>
                </a:lnTo>
                <a:lnTo>
                  <a:pt x="979" y="423"/>
                </a:lnTo>
                <a:lnTo>
                  <a:pt x="973" y="418"/>
                </a:lnTo>
                <a:lnTo>
                  <a:pt x="970" y="412"/>
                </a:lnTo>
                <a:lnTo>
                  <a:pt x="966" y="406"/>
                </a:lnTo>
                <a:lnTo>
                  <a:pt x="958" y="393"/>
                </a:lnTo>
                <a:lnTo>
                  <a:pt x="951" y="386"/>
                </a:lnTo>
                <a:lnTo>
                  <a:pt x="943" y="384"/>
                </a:lnTo>
                <a:lnTo>
                  <a:pt x="936" y="384"/>
                </a:lnTo>
                <a:lnTo>
                  <a:pt x="930" y="386"/>
                </a:lnTo>
                <a:lnTo>
                  <a:pt x="926" y="389"/>
                </a:lnTo>
                <a:lnTo>
                  <a:pt x="920" y="395"/>
                </a:lnTo>
                <a:lnTo>
                  <a:pt x="917" y="399"/>
                </a:lnTo>
                <a:lnTo>
                  <a:pt x="911" y="406"/>
                </a:lnTo>
                <a:lnTo>
                  <a:pt x="905" y="410"/>
                </a:lnTo>
                <a:lnTo>
                  <a:pt x="900" y="414"/>
                </a:lnTo>
                <a:lnTo>
                  <a:pt x="894" y="416"/>
                </a:lnTo>
                <a:lnTo>
                  <a:pt x="886" y="418"/>
                </a:lnTo>
                <a:lnTo>
                  <a:pt x="881" y="418"/>
                </a:lnTo>
                <a:lnTo>
                  <a:pt x="873" y="418"/>
                </a:lnTo>
                <a:lnTo>
                  <a:pt x="866" y="416"/>
                </a:lnTo>
                <a:lnTo>
                  <a:pt x="681" y="380"/>
                </a:lnTo>
                <a:lnTo>
                  <a:pt x="671" y="378"/>
                </a:lnTo>
                <a:lnTo>
                  <a:pt x="662" y="376"/>
                </a:lnTo>
                <a:lnTo>
                  <a:pt x="652" y="374"/>
                </a:lnTo>
                <a:lnTo>
                  <a:pt x="643" y="372"/>
                </a:lnTo>
                <a:lnTo>
                  <a:pt x="633" y="369"/>
                </a:lnTo>
                <a:lnTo>
                  <a:pt x="624" y="365"/>
                </a:lnTo>
                <a:lnTo>
                  <a:pt x="618" y="359"/>
                </a:lnTo>
                <a:lnTo>
                  <a:pt x="613" y="352"/>
                </a:lnTo>
                <a:lnTo>
                  <a:pt x="607" y="342"/>
                </a:lnTo>
                <a:lnTo>
                  <a:pt x="603" y="331"/>
                </a:lnTo>
                <a:lnTo>
                  <a:pt x="601" y="318"/>
                </a:lnTo>
                <a:lnTo>
                  <a:pt x="597" y="302"/>
                </a:lnTo>
                <a:lnTo>
                  <a:pt x="594" y="291"/>
                </a:lnTo>
                <a:lnTo>
                  <a:pt x="590" y="280"/>
                </a:lnTo>
                <a:lnTo>
                  <a:pt x="588" y="278"/>
                </a:lnTo>
                <a:lnTo>
                  <a:pt x="586" y="274"/>
                </a:lnTo>
                <a:lnTo>
                  <a:pt x="584" y="274"/>
                </a:lnTo>
                <a:lnTo>
                  <a:pt x="580" y="274"/>
                </a:lnTo>
                <a:lnTo>
                  <a:pt x="575" y="278"/>
                </a:lnTo>
                <a:lnTo>
                  <a:pt x="567" y="285"/>
                </a:lnTo>
                <a:lnTo>
                  <a:pt x="558" y="297"/>
                </a:lnTo>
                <a:lnTo>
                  <a:pt x="546" y="306"/>
                </a:lnTo>
                <a:lnTo>
                  <a:pt x="535" y="318"/>
                </a:lnTo>
                <a:lnTo>
                  <a:pt x="524" y="325"/>
                </a:lnTo>
                <a:lnTo>
                  <a:pt x="518" y="327"/>
                </a:lnTo>
                <a:lnTo>
                  <a:pt x="512" y="329"/>
                </a:lnTo>
                <a:lnTo>
                  <a:pt x="509" y="329"/>
                </a:lnTo>
                <a:lnTo>
                  <a:pt x="503" y="327"/>
                </a:lnTo>
                <a:lnTo>
                  <a:pt x="463" y="312"/>
                </a:lnTo>
                <a:lnTo>
                  <a:pt x="416" y="293"/>
                </a:lnTo>
                <a:lnTo>
                  <a:pt x="361" y="267"/>
                </a:lnTo>
                <a:lnTo>
                  <a:pt x="297" y="233"/>
                </a:lnTo>
                <a:lnTo>
                  <a:pt x="265" y="212"/>
                </a:lnTo>
                <a:lnTo>
                  <a:pt x="229" y="189"/>
                </a:lnTo>
                <a:lnTo>
                  <a:pt x="193" y="165"/>
                </a:lnTo>
                <a:lnTo>
                  <a:pt x="155" y="138"/>
                </a:lnTo>
                <a:lnTo>
                  <a:pt x="117" y="108"/>
                </a:lnTo>
                <a:lnTo>
                  <a:pt x="80" y="74"/>
                </a:lnTo>
                <a:lnTo>
                  <a:pt x="40" y="38"/>
                </a:lnTo>
                <a:lnTo>
                  <a:pt x="0" y="0"/>
                </a:lnTo>
                <a:lnTo>
                  <a:pt x="0" y="520"/>
                </a:lnTo>
                <a:lnTo>
                  <a:pt x="1710" y="520"/>
                </a:lnTo>
                <a:lnTo>
                  <a:pt x="1710" y="304"/>
                </a:lnTo>
              </a:path>
            </a:pathLst>
          </a:custGeom>
          <a:noFill/>
          <a:ln w="12700">
            <a:solidFill>
              <a:srgbClr val="B6DDC8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7" name="Freeform 31"/>
          <p:cNvSpPr>
            <a:spLocks/>
          </p:cNvSpPr>
          <p:nvPr/>
        </p:nvSpPr>
        <p:spPr bwMode="auto">
          <a:xfrm>
            <a:off x="3001591" y="2684562"/>
            <a:ext cx="28575" cy="30163"/>
          </a:xfrm>
          <a:custGeom>
            <a:avLst/>
            <a:gdLst>
              <a:gd name="T0" fmla="*/ 2147483647 w 19"/>
              <a:gd name="T1" fmla="*/ 2147483647 h 19"/>
              <a:gd name="T2" fmla="*/ 2147483647 w 19"/>
              <a:gd name="T3" fmla="*/ 0 h 19"/>
              <a:gd name="T4" fmla="*/ 2147483647 w 19"/>
              <a:gd name="T5" fmla="*/ 0 h 19"/>
              <a:gd name="T6" fmla="*/ 2147483647 w 19"/>
              <a:gd name="T7" fmla="*/ 0 h 19"/>
              <a:gd name="T8" fmla="*/ 2147483647 w 19"/>
              <a:gd name="T9" fmla="*/ 2147483647 h 19"/>
              <a:gd name="T10" fmla="*/ 0 w 19"/>
              <a:gd name="T11" fmla="*/ 2147483647 h 19"/>
              <a:gd name="T12" fmla="*/ 0 w 19"/>
              <a:gd name="T13" fmla="*/ 2147483647 h 19"/>
              <a:gd name="T14" fmla="*/ 0 w 19"/>
              <a:gd name="T15" fmla="*/ 2147483647 h 19"/>
              <a:gd name="T16" fmla="*/ 2147483647 w 19"/>
              <a:gd name="T17" fmla="*/ 2147483647 h 19"/>
              <a:gd name="T18" fmla="*/ 2147483647 w 19"/>
              <a:gd name="T19" fmla="*/ 2147483647 h 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"/>
              <a:gd name="T31" fmla="*/ 0 h 19"/>
              <a:gd name="T32" fmla="*/ 19 w 19"/>
              <a:gd name="T33" fmla="*/ 19 h 1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" h="19">
                <a:moveTo>
                  <a:pt x="19" y="2"/>
                </a:moveTo>
                <a:lnTo>
                  <a:pt x="15" y="0"/>
                </a:lnTo>
                <a:lnTo>
                  <a:pt x="11" y="0"/>
                </a:lnTo>
                <a:lnTo>
                  <a:pt x="8" y="0"/>
                </a:lnTo>
                <a:lnTo>
                  <a:pt x="4" y="2"/>
                </a:lnTo>
                <a:lnTo>
                  <a:pt x="0" y="6"/>
                </a:lnTo>
                <a:lnTo>
                  <a:pt x="0" y="9"/>
                </a:lnTo>
                <a:lnTo>
                  <a:pt x="0" y="13"/>
                </a:lnTo>
                <a:lnTo>
                  <a:pt x="4" y="19"/>
                </a:lnTo>
                <a:lnTo>
                  <a:pt x="19" y="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8" name="Freeform 32"/>
          <p:cNvSpPr>
            <a:spLocks/>
          </p:cNvSpPr>
          <p:nvPr/>
        </p:nvSpPr>
        <p:spPr bwMode="auto">
          <a:xfrm>
            <a:off x="3007941" y="2687737"/>
            <a:ext cx="754062" cy="550863"/>
          </a:xfrm>
          <a:custGeom>
            <a:avLst/>
            <a:gdLst>
              <a:gd name="T0" fmla="*/ 2147483647 w 514"/>
              <a:gd name="T1" fmla="*/ 2147483647 h 347"/>
              <a:gd name="T2" fmla="*/ 2147483647 w 514"/>
              <a:gd name="T3" fmla="*/ 2147483647 h 347"/>
              <a:gd name="T4" fmla="*/ 2147483647 w 514"/>
              <a:gd name="T5" fmla="*/ 2147483647 h 347"/>
              <a:gd name="T6" fmla="*/ 2147483647 w 514"/>
              <a:gd name="T7" fmla="*/ 2147483647 h 347"/>
              <a:gd name="T8" fmla="*/ 2147483647 w 514"/>
              <a:gd name="T9" fmla="*/ 2147483647 h 347"/>
              <a:gd name="T10" fmla="*/ 2147483647 w 514"/>
              <a:gd name="T11" fmla="*/ 2147483647 h 347"/>
              <a:gd name="T12" fmla="*/ 2147483647 w 514"/>
              <a:gd name="T13" fmla="*/ 2147483647 h 347"/>
              <a:gd name="T14" fmla="*/ 2147483647 w 514"/>
              <a:gd name="T15" fmla="*/ 2147483647 h 347"/>
              <a:gd name="T16" fmla="*/ 2147483647 w 514"/>
              <a:gd name="T17" fmla="*/ 2147483647 h 347"/>
              <a:gd name="T18" fmla="*/ 2147483647 w 514"/>
              <a:gd name="T19" fmla="*/ 2147483647 h 347"/>
              <a:gd name="T20" fmla="*/ 2147483647 w 514"/>
              <a:gd name="T21" fmla="*/ 2147483647 h 347"/>
              <a:gd name="T22" fmla="*/ 2147483647 w 514"/>
              <a:gd name="T23" fmla="*/ 2147483647 h 347"/>
              <a:gd name="T24" fmla="*/ 2147483647 w 514"/>
              <a:gd name="T25" fmla="*/ 2147483647 h 347"/>
              <a:gd name="T26" fmla="*/ 2147483647 w 514"/>
              <a:gd name="T27" fmla="*/ 0 h 347"/>
              <a:gd name="T28" fmla="*/ 0 w 514"/>
              <a:gd name="T29" fmla="*/ 2147483647 h 347"/>
              <a:gd name="T30" fmla="*/ 2147483647 w 514"/>
              <a:gd name="T31" fmla="*/ 2147483647 h 347"/>
              <a:gd name="T32" fmla="*/ 2147483647 w 514"/>
              <a:gd name="T33" fmla="*/ 2147483647 h 347"/>
              <a:gd name="T34" fmla="*/ 2147483647 w 514"/>
              <a:gd name="T35" fmla="*/ 2147483647 h 347"/>
              <a:gd name="T36" fmla="*/ 2147483647 w 514"/>
              <a:gd name="T37" fmla="*/ 2147483647 h 347"/>
              <a:gd name="T38" fmla="*/ 2147483647 w 514"/>
              <a:gd name="T39" fmla="*/ 2147483647 h 347"/>
              <a:gd name="T40" fmla="*/ 2147483647 w 514"/>
              <a:gd name="T41" fmla="*/ 2147483647 h 347"/>
              <a:gd name="T42" fmla="*/ 2147483647 w 514"/>
              <a:gd name="T43" fmla="*/ 2147483647 h 347"/>
              <a:gd name="T44" fmla="*/ 2147483647 w 514"/>
              <a:gd name="T45" fmla="*/ 2147483647 h 347"/>
              <a:gd name="T46" fmla="*/ 2147483647 w 514"/>
              <a:gd name="T47" fmla="*/ 2147483647 h 347"/>
              <a:gd name="T48" fmla="*/ 2147483647 w 514"/>
              <a:gd name="T49" fmla="*/ 2147483647 h 347"/>
              <a:gd name="T50" fmla="*/ 2147483647 w 514"/>
              <a:gd name="T51" fmla="*/ 2147483647 h 347"/>
              <a:gd name="T52" fmla="*/ 2147483647 w 514"/>
              <a:gd name="T53" fmla="*/ 2147483647 h 347"/>
              <a:gd name="T54" fmla="*/ 2147483647 w 514"/>
              <a:gd name="T55" fmla="*/ 2147483647 h 347"/>
              <a:gd name="T56" fmla="*/ 2147483647 w 514"/>
              <a:gd name="T57" fmla="*/ 2147483647 h 34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514"/>
              <a:gd name="T88" fmla="*/ 0 h 347"/>
              <a:gd name="T89" fmla="*/ 514 w 514"/>
              <a:gd name="T90" fmla="*/ 347 h 347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514" h="347">
                <a:moveTo>
                  <a:pt x="514" y="327"/>
                </a:moveTo>
                <a:lnTo>
                  <a:pt x="514" y="327"/>
                </a:lnTo>
                <a:lnTo>
                  <a:pt x="476" y="311"/>
                </a:lnTo>
                <a:lnTo>
                  <a:pt x="429" y="291"/>
                </a:lnTo>
                <a:lnTo>
                  <a:pt x="372" y="266"/>
                </a:lnTo>
                <a:lnTo>
                  <a:pt x="310" y="232"/>
                </a:lnTo>
                <a:lnTo>
                  <a:pt x="277" y="211"/>
                </a:lnTo>
                <a:lnTo>
                  <a:pt x="242" y="189"/>
                </a:lnTo>
                <a:lnTo>
                  <a:pt x="208" y="164"/>
                </a:lnTo>
                <a:lnTo>
                  <a:pt x="170" y="138"/>
                </a:lnTo>
                <a:lnTo>
                  <a:pt x="132" y="107"/>
                </a:lnTo>
                <a:lnTo>
                  <a:pt x="94" y="75"/>
                </a:lnTo>
                <a:lnTo>
                  <a:pt x="55" y="39"/>
                </a:lnTo>
                <a:lnTo>
                  <a:pt x="15" y="0"/>
                </a:lnTo>
                <a:lnTo>
                  <a:pt x="0" y="17"/>
                </a:lnTo>
                <a:lnTo>
                  <a:pt x="39" y="55"/>
                </a:lnTo>
                <a:lnTo>
                  <a:pt x="79" y="92"/>
                </a:lnTo>
                <a:lnTo>
                  <a:pt x="119" y="124"/>
                </a:lnTo>
                <a:lnTo>
                  <a:pt x="157" y="155"/>
                </a:lnTo>
                <a:lnTo>
                  <a:pt x="194" y="183"/>
                </a:lnTo>
                <a:lnTo>
                  <a:pt x="230" y="208"/>
                </a:lnTo>
                <a:lnTo>
                  <a:pt x="266" y="230"/>
                </a:lnTo>
                <a:lnTo>
                  <a:pt x="300" y="251"/>
                </a:lnTo>
                <a:lnTo>
                  <a:pt x="363" y="285"/>
                </a:lnTo>
                <a:lnTo>
                  <a:pt x="419" y="311"/>
                </a:lnTo>
                <a:lnTo>
                  <a:pt x="466" y="332"/>
                </a:lnTo>
                <a:lnTo>
                  <a:pt x="506" y="347"/>
                </a:lnTo>
                <a:lnTo>
                  <a:pt x="514" y="327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9" name="Freeform 33"/>
          <p:cNvSpPr>
            <a:spLocks/>
          </p:cNvSpPr>
          <p:nvPr/>
        </p:nvSpPr>
        <p:spPr bwMode="auto">
          <a:xfrm>
            <a:off x="3749303" y="3095725"/>
            <a:ext cx="119063" cy="146050"/>
          </a:xfrm>
          <a:custGeom>
            <a:avLst/>
            <a:gdLst>
              <a:gd name="T0" fmla="*/ 2147483647 w 81"/>
              <a:gd name="T1" fmla="*/ 0 h 92"/>
              <a:gd name="T2" fmla="*/ 2147483647 w 81"/>
              <a:gd name="T3" fmla="*/ 0 h 92"/>
              <a:gd name="T4" fmla="*/ 2147483647 w 81"/>
              <a:gd name="T5" fmla="*/ 2147483647 h 92"/>
              <a:gd name="T6" fmla="*/ 2147483647 w 81"/>
              <a:gd name="T7" fmla="*/ 2147483647 h 92"/>
              <a:gd name="T8" fmla="*/ 2147483647 w 81"/>
              <a:gd name="T9" fmla="*/ 2147483647 h 92"/>
              <a:gd name="T10" fmla="*/ 2147483647 w 81"/>
              <a:gd name="T11" fmla="*/ 2147483647 h 92"/>
              <a:gd name="T12" fmla="*/ 2147483647 w 81"/>
              <a:gd name="T13" fmla="*/ 2147483647 h 92"/>
              <a:gd name="T14" fmla="*/ 2147483647 w 81"/>
              <a:gd name="T15" fmla="*/ 2147483647 h 92"/>
              <a:gd name="T16" fmla="*/ 2147483647 w 81"/>
              <a:gd name="T17" fmla="*/ 2147483647 h 92"/>
              <a:gd name="T18" fmla="*/ 2147483647 w 81"/>
              <a:gd name="T19" fmla="*/ 2147483647 h 92"/>
              <a:gd name="T20" fmla="*/ 2147483647 w 81"/>
              <a:gd name="T21" fmla="*/ 2147483647 h 92"/>
              <a:gd name="T22" fmla="*/ 2147483647 w 81"/>
              <a:gd name="T23" fmla="*/ 2147483647 h 92"/>
              <a:gd name="T24" fmla="*/ 0 w 81"/>
              <a:gd name="T25" fmla="*/ 2147483647 h 92"/>
              <a:gd name="T26" fmla="*/ 2147483647 w 81"/>
              <a:gd name="T27" fmla="*/ 2147483647 h 92"/>
              <a:gd name="T28" fmla="*/ 2147483647 w 81"/>
              <a:gd name="T29" fmla="*/ 2147483647 h 92"/>
              <a:gd name="T30" fmla="*/ 2147483647 w 81"/>
              <a:gd name="T31" fmla="*/ 2147483647 h 92"/>
              <a:gd name="T32" fmla="*/ 2147483647 w 81"/>
              <a:gd name="T33" fmla="*/ 2147483647 h 92"/>
              <a:gd name="T34" fmla="*/ 2147483647 w 81"/>
              <a:gd name="T35" fmla="*/ 2147483647 h 92"/>
              <a:gd name="T36" fmla="*/ 2147483647 w 81"/>
              <a:gd name="T37" fmla="*/ 2147483647 h 92"/>
              <a:gd name="T38" fmla="*/ 2147483647 w 81"/>
              <a:gd name="T39" fmla="*/ 2147483647 h 92"/>
              <a:gd name="T40" fmla="*/ 2147483647 w 81"/>
              <a:gd name="T41" fmla="*/ 2147483647 h 92"/>
              <a:gd name="T42" fmla="*/ 2147483647 w 81"/>
              <a:gd name="T43" fmla="*/ 2147483647 h 92"/>
              <a:gd name="T44" fmla="*/ 2147483647 w 81"/>
              <a:gd name="T45" fmla="*/ 2147483647 h 92"/>
              <a:gd name="T46" fmla="*/ 2147483647 w 81"/>
              <a:gd name="T47" fmla="*/ 2147483647 h 92"/>
              <a:gd name="T48" fmla="*/ 2147483647 w 81"/>
              <a:gd name="T49" fmla="*/ 0 h 9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81"/>
              <a:gd name="T76" fmla="*/ 0 h 92"/>
              <a:gd name="T77" fmla="*/ 81 w 81"/>
              <a:gd name="T78" fmla="*/ 92 h 9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81" h="92">
                <a:moveTo>
                  <a:pt x="72" y="0"/>
                </a:moveTo>
                <a:lnTo>
                  <a:pt x="72" y="0"/>
                </a:lnTo>
                <a:lnTo>
                  <a:pt x="62" y="9"/>
                </a:lnTo>
                <a:lnTo>
                  <a:pt x="53" y="19"/>
                </a:lnTo>
                <a:lnTo>
                  <a:pt x="45" y="32"/>
                </a:lnTo>
                <a:lnTo>
                  <a:pt x="36" y="45"/>
                </a:lnTo>
                <a:lnTo>
                  <a:pt x="27" y="56"/>
                </a:lnTo>
                <a:lnTo>
                  <a:pt x="17" y="66"/>
                </a:lnTo>
                <a:lnTo>
                  <a:pt x="13" y="68"/>
                </a:lnTo>
                <a:lnTo>
                  <a:pt x="11" y="70"/>
                </a:lnTo>
                <a:lnTo>
                  <a:pt x="10" y="70"/>
                </a:lnTo>
                <a:lnTo>
                  <a:pt x="8" y="70"/>
                </a:lnTo>
                <a:lnTo>
                  <a:pt x="0" y="90"/>
                </a:lnTo>
                <a:lnTo>
                  <a:pt x="8" y="92"/>
                </a:lnTo>
                <a:lnTo>
                  <a:pt x="17" y="90"/>
                </a:lnTo>
                <a:lnTo>
                  <a:pt x="25" y="88"/>
                </a:lnTo>
                <a:lnTo>
                  <a:pt x="32" y="83"/>
                </a:lnTo>
                <a:lnTo>
                  <a:pt x="44" y="71"/>
                </a:lnTo>
                <a:lnTo>
                  <a:pt x="53" y="58"/>
                </a:lnTo>
                <a:lnTo>
                  <a:pt x="62" y="45"/>
                </a:lnTo>
                <a:lnTo>
                  <a:pt x="72" y="32"/>
                </a:lnTo>
                <a:lnTo>
                  <a:pt x="78" y="24"/>
                </a:lnTo>
                <a:lnTo>
                  <a:pt x="81" y="20"/>
                </a:lnTo>
                <a:lnTo>
                  <a:pt x="72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0" name="Freeform 34"/>
          <p:cNvSpPr>
            <a:spLocks/>
          </p:cNvSpPr>
          <p:nvPr/>
        </p:nvSpPr>
        <p:spPr bwMode="auto">
          <a:xfrm>
            <a:off x="3855666" y="3095725"/>
            <a:ext cx="74612" cy="173037"/>
          </a:xfrm>
          <a:custGeom>
            <a:avLst/>
            <a:gdLst>
              <a:gd name="T0" fmla="*/ 2147483647 w 51"/>
              <a:gd name="T1" fmla="*/ 2147483647 h 109"/>
              <a:gd name="T2" fmla="*/ 2147483647 w 51"/>
              <a:gd name="T3" fmla="*/ 2147483647 h 109"/>
              <a:gd name="T4" fmla="*/ 2147483647 w 51"/>
              <a:gd name="T5" fmla="*/ 2147483647 h 109"/>
              <a:gd name="T6" fmla="*/ 2147483647 w 51"/>
              <a:gd name="T7" fmla="*/ 2147483647 h 109"/>
              <a:gd name="T8" fmla="*/ 2147483647 w 51"/>
              <a:gd name="T9" fmla="*/ 2147483647 h 109"/>
              <a:gd name="T10" fmla="*/ 2147483647 w 51"/>
              <a:gd name="T11" fmla="*/ 2147483647 h 109"/>
              <a:gd name="T12" fmla="*/ 2147483647 w 51"/>
              <a:gd name="T13" fmla="*/ 2147483647 h 109"/>
              <a:gd name="T14" fmla="*/ 2147483647 w 51"/>
              <a:gd name="T15" fmla="*/ 2147483647 h 109"/>
              <a:gd name="T16" fmla="*/ 2147483647 w 51"/>
              <a:gd name="T17" fmla="*/ 2147483647 h 109"/>
              <a:gd name="T18" fmla="*/ 2147483647 w 51"/>
              <a:gd name="T19" fmla="*/ 2147483647 h 109"/>
              <a:gd name="T20" fmla="*/ 2147483647 w 51"/>
              <a:gd name="T21" fmla="*/ 0 h 109"/>
              <a:gd name="T22" fmla="*/ 0 w 51"/>
              <a:gd name="T23" fmla="*/ 0 h 109"/>
              <a:gd name="T24" fmla="*/ 2147483647 w 51"/>
              <a:gd name="T25" fmla="*/ 2147483647 h 109"/>
              <a:gd name="T26" fmla="*/ 2147483647 w 51"/>
              <a:gd name="T27" fmla="*/ 2147483647 h 109"/>
              <a:gd name="T28" fmla="*/ 2147483647 w 51"/>
              <a:gd name="T29" fmla="*/ 2147483647 h 109"/>
              <a:gd name="T30" fmla="*/ 2147483647 w 51"/>
              <a:gd name="T31" fmla="*/ 2147483647 h 109"/>
              <a:gd name="T32" fmla="*/ 2147483647 w 51"/>
              <a:gd name="T33" fmla="*/ 2147483647 h 109"/>
              <a:gd name="T34" fmla="*/ 2147483647 w 51"/>
              <a:gd name="T35" fmla="*/ 2147483647 h 109"/>
              <a:gd name="T36" fmla="*/ 2147483647 w 51"/>
              <a:gd name="T37" fmla="*/ 2147483647 h 109"/>
              <a:gd name="T38" fmla="*/ 2147483647 w 51"/>
              <a:gd name="T39" fmla="*/ 2147483647 h 109"/>
              <a:gd name="T40" fmla="*/ 2147483647 w 51"/>
              <a:gd name="T41" fmla="*/ 2147483647 h 109"/>
              <a:gd name="T42" fmla="*/ 2147483647 w 51"/>
              <a:gd name="T43" fmla="*/ 2147483647 h 109"/>
              <a:gd name="T44" fmla="*/ 2147483647 w 51"/>
              <a:gd name="T45" fmla="*/ 2147483647 h 109"/>
              <a:gd name="T46" fmla="*/ 2147483647 w 51"/>
              <a:gd name="T47" fmla="*/ 2147483647 h 109"/>
              <a:gd name="T48" fmla="*/ 2147483647 w 51"/>
              <a:gd name="T49" fmla="*/ 2147483647 h 10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"/>
              <a:gd name="T76" fmla="*/ 0 h 109"/>
              <a:gd name="T77" fmla="*/ 51 w 51"/>
              <a:gd name="T78" fmla="*/ 109 h 10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" h="109">
                <a:moveTo>
                  <a:pt x="51" y="98"/>
                </a:moveTo>
                <a:lnTo>
                  <a:pt x="51" y="98"/>
                </a:lnTo>
                <a:lnTo>
                  <a:pt x="47" y="90"/>
                </a:lnTo>
                <a:lnTo>
                  <a:pt x="43" y="77"/>
                </a:lnTo>
                <a:lnTo>
                  <a:pt x="38" y="62"/>
                </a:lnTo>
                <a:lnTo>
                  <a:pt x="34" y="45"/>
                </a:lnTo>
                <a:lnTo>
                  <a:pt x="30" y="30"/>
                </a:lnTo>
                <a:lnTo>
                  <a:pt x="24" y="17"/>
                </a:lnTo>
                <a:lnTo>
                  <a:pt x="21" y="9"/>
                </a:lnTo>
                <a:lnTo>
                  <a:pt x="17" y="5"/>
                </a:lnTo>
                <a:lnTo>
                  <a:pt x="9" y="0"/>
                </a:lnTo>
                <a:lnTo>
                  <a:pt x="0" y="0"/>
                </a:lnTo>
                <a:lnTo>
                  <a:pt x="9" y="20"/>
                </a:lnTo>
                <a:lnTo>
                  <a:pt x="4" y="20"/>
                </a:lnTo>
                <a:lnTo>
                  <a:pt x="2" y="20"/>
                </a:lnTo>
                <a:lnTo>
                  <a:pt x="4" y="24"/>
                </a:lnTo>
                <a:lnTo>
                  <a:pt x="7" y="36"/>
                </a:lnTo>
                <a:lnTo>
                  <a:pt x="13" y="51"/>
                </a:lnTo>
                <a:lnTo>
                  <a:pt x="17" y="68"/>
                </a:lnTo>
                <a:lnTo>
                  <a:pt x="21" y="83"/>
                </a:lnTo>
                <a:lnTo>
                  <a:pt x="26" y="98"/>
                </a:lnTo>
                <a:lnTo>
                  <a:pt x="30" y="109"/>
                </a:lnTo>
                <a:lnTo>
                  <a:pt x="51" y="9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1" name="Freeform 35"/>
          <p:cNvSpPr>
            <a:spLocks/>
          </p:cNvSpPr>
          <p:nvPr/>
        </p:nvSpPr>
        <p:spPr bwMode="auto">
          <a:xfrm>
            <a:off x="3898528" y="3251300"/>
            <a:ext cx="119063" cy="71437"/>
          </a:xfrm>
          <a:custGeom>
            <a:avLst/>
            <a:gdLst>
              <a:gd name="T0" fmla="*/ 2147483647 w 81"/>
              <a:gd name="T1" fmla="*/ 2147483647 h 45"/>
              <a:gd name="T2" fmla="*/ 2147483647 w 81"/>
              <a:gd name="T3" fmla="*/ 2147483647 h 45"/>
              <a:gd name="T4" fmla="*/ 2147483647 w 81"/>
              <a:gd name="T5" fmla="*/ 2147483647 h 45"/>
              <a:gd name="T6" fmla="*/ 2147483647 w 81"/>
              <a:gd name="T7" fmla="*/ 2147483647 h 45"/>
              <a:gd name="T8" fmla="*/ 2147483647 w 81"/>
              <a:gd name="T9" fmla="*/ 2147483647 h 45"/>
              <a:gd name="T10" fmla="*/ 2147483647 w 81"/>
              <a:gd name="T11" fmla="*/ 2147483647 h 45"/>
              <a:gd name="T12" fmla="*/ 2147483647 w 81"/>
              <a:gd name="T13" fmla="*/ 2147483647 h 45"/>
              <a:gd name="T14" fmla="*/ 2147483647 w 81"/>
              <a:gd name="T15" fmla="*/ 2147483647 h 45"/>
              <a:gd name="T16" fmla="*/ 2147483647 w 81"/>
              <a:gd name="T17" fmla="*/ 2147483647 h 45"/>
              <a:gd name="T18" fmla="*/ 2147483647 w 81"/>
              <a:gd name="T19" fmla="*/ 0 h 45"/>
              <a:gd name="T20" fmla="*/ 0 w 81"/>
              <a:gd name="T21" fmla="*/ 2147483647 h 45"/>
              <a:gd name="T22" fmla="*/ 2147483647 w 81"/>
              <a:gd name="T23" fmla="*/ 2147483647 h 45"/>
              <a:gd name="T24" fmla="*/ 2147483647 w 81"/>
              <a:gd name="T25" fmla="*/ 2147483647 h 45"/>
              <a:gd name="T26" fmla="*/ 2147483647 w 81"/>
              <a:gd name="T27" fmla="*/ 2147483647 h 45"/>
              <a:gd name="T28" fmla="*/ 2147483647 w 81"/>
              <a:gd name="T29" fmla="*/ 2147483647 h 45"/>
              <a:gd name="T30" fmla="*/ 2147483647 w 81"/>
              <a:gd name="T31" fmla="*/ 2147483647 h 45"/>
              <a:gd name="T32" fmla="*/ 2147483647 w 81"/>
              <a:gd name="T33" fmla="*/ 2147483647 h 45"/>
              <a:gd name="T34" fmla="*/ 2147483647 w 81"/>
              <a:gd name="T35" fmla="*/ 2147483647 h 45"/>
              <a:gd name="T36" fmla="*/ 2147483647 w 81"/>
              <a:gd name="T37" fmla="*/ 2147483647 h 45"/>
              <a:gd name="T38" fmla="*/ 2147483647 w 81"/>
              <a:gd name="T39" fmla="*/ 2147483647 h 45"/>
              <a:gd name="T40" fmla="*/ 2147483647 w 81"/>
              <a:gd name="T41" fmla="*/ 2147483647 h 4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81"/>
              <a:gd name="T64" fmla="*/ 0 h 45"/>
              <a:gd name="T65" fmla="*/ 81 w 81"/>
              <a:gd name="T66" fmla="*/ 45 h 45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81" h="45">
                <a:moveTo>
                  <a:pt x="81" y="24"/>
                </a:moveTo>
                <a:lnTo>
                  <a:pt x="81" y="24"/>
                </a:lnTo>
                <a:lnTo>
                  <a:pt x="72" y="23"/>
                </a:lnTo>
                <a:lnTo>
                  <a:pt x="63" y="21"/>
                </a:lnTo>
                <a:lnTo>
                  <a:pt x="53" y="19"/>
                </a:lnTo>
                <a:lnTo>
                  <a:pt x="44" y="15"/>
                </a:lnTo>
                <a:lnTo>
                  <a:pt x="36" y="13"/>
                </a:lnTo>
                <a:lnTo>
                  <a:pt x="30" y="9"/>
                </a:lnTo>
                <a:lnTo>
                  <a:pt x="25" y="6"/>
                </a:lnTo>
                <a:lnTo>
                  <a:pt x="21" y="0"/>
                </a:lnTo>
                <a:lnTo>
                  <a:pt x="0" y="11"/>
                </a:lnTo>
                <a:lnTo>
                  <a:pt x="8" y="21"/>
                </a:lnTo>
                <a:lnTo>
                  <a:pt x="17" y="28"/>
                </a:lnTo>
                <a:lnTo>
                  <a:pt x="27" y="34"/>
                </a:lnTo>
                <a:lnTo>
                  <a:pt x="38" y="38"/>
                </a:lnTo>
                <a:lnTo>
                  <a:pt x="47" y="40"/>
                </a:lnTo>
                <a:lnTo>
                  <a:pt x="59" y="41"/>
                </a:lnTo>
                <a:lnTo>
                  <a:pt x="68" y="43"/>
                </a:lnTo>
                <a:lnTo>
                  <a:pt x="78" y="45"/>
                </a:lnTo>
                <a:lnTo>
                  <a:pt x="81" y="2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2" name="Freeform 36"/>
          <p:cNvSpPr>
            <a:spLocks/>
          </p:cNvSpPr>
          <p:nvPr/>
        </p:nvSpPr>
        <p:spPr bwMode="auto">
          <a:xfrm>
            <a:off x="4012828" y="3289400"/>
            <a:ext cx="277813" cy="90487"/>
          </a:xfrm>
          <a:custGeom>
            <a:avLst/>
            <a:gdLst>
              <a:gd name="T0" fmla="*/ 2147483647 w 189"/>
              <a:gd name="T1" fmla="*/ 2147483647 h 57"/>
              <a:gd name="T2" fmla="*/ 2147483647 w 189"/>
              <a:gd name="T3" fmla="*/ 2147483647 h 57"/>
              <a:gd name="T4" fmla="*/ 2147483647 w 189"/>
              <a:gd name="T5" fmla="*/ 0 h 57"/>
              <a:gd name="T6" fmla="*/ 0 w 189"/>
              <a:gd name="T7" fmla="*/ 2147483647 h 57"/>
              <a:gd name="T8" fmla="*/ 2147483647 w 189"/>
              <a:gd name="T9" fmla="*/ 2147483647 h 57"/>
              <a:gd name="T10" fmla="*/ 2147483647 w 189"/>
              <a:gd name="T11" fmla="*/ 2147483647 h 57"/>
              <a:gd name="T12" fmla="*/ 2147483647 w 189"/>
              <a:gd name="T13" fmla="*/ 2147483647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9"/>
              <a:gd name="T22" fmla="*/ 0 h 57"/>
              <a:gd name="T23" fmla="*/ 189 w 189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9" h="57">
                <a:moveTo>
                  <a:pt x="189" y="34"/>
                </a:moveTo>
                <a:lnTo>
                  <a:pt x="189" y="34"/>
                </a:lnTo>
                <a:lnTo>
                  <a:pt x="3" y="0"/>
                </a:lnTo>
                <a:lnTo>
                  <a:pt x="0" y="21"/>
                </a:lnTo>
                <a:lnTo>
                  <a:pt x="185" y="57"/>
                </a:lnTo>
                <a:lnTo>
                  <a:pt x="189" y="3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3" name="Freeform 37"/>
          <p:cNvSpPr>
            <a:spLocks/>
          </p:cNvSpPr>
          <p:nvPr/>
        </p:nvSpPr>
        <p:spPr bwMode="auto">
          <a:xfrm>
            <a:off x="4284291" y="3325912"/>
            <a:ext cx="90487" cy="57150"/>
          </a:xfrm>
          <a:custGeom>
            <a:avLst/>
            <a:gdLst>
              <a:gd name="T0" fmla="*/ 2147483647 w 62"/>
              <a:gd name="T1" fmla="*/ 0 h 36"/>
              <a:gd name="T2" fmla="*/ 2147483647 w 62"/>
              <a:gd name="T3" fmla="*/ 0 h 36"/>
              <a:gd name="T4" fmla="*/ 2147483647 w 62"/>
              <a:gd name="T5" fmla="*/ 2147483647 h 36"/>
              <a:gd name="T6" fmla="*/ 2147483647 w 62"/>
              <a:gd name="T7" fmla="*/ 2147483647 h 36"/>
              <a:gd name="T8" fmla="*/ 2147483647 w 62"/>
              <a:gd name="T9" fmla="*/ 2147483647 h 36"/>
              <a:gd name="T10" fmla="*/ 2147483647 w 62"/>
              <a:gd name="T11" fmla="*/ 2147483647 h 36"/>
              <a:gd name="T12" fmla="*/ 2147483647 w 62"/>
              <a:gd name="T13" fmla="*/ 2147483647 h 36"/>
              <a:gd name="T14" fmla="*/ 2147483647 w 62"/>
              <a:gd name="T15" fmla="*/ 2147483647 h 36"/>
              <a:gd name="T16" fmla="*/ 2147483647 w 62"/>
              <a:gd name="T17" fmla="*/ 2147483647 h 36"/>
              <a:gd name="T18" fmla="*/ 2147483647 w 62"/>
              <a:gd name="T19" fmla="*/ 2147483647 h 36"/>
              <a:gd name="T20" fmla="*/ 0 w 62"/>
              <a:gd name="T21" fmla="*/ 2147483647 h 36"/>
              <a:gd name="T22" fmla="*/ 2147483647 w 62"/>
              <a:gd name="T23" fmla="*/ 2147483647 h 36"/>
              <a:gd name="T24" fmla="*/ 2147483647 w 62"/>
              <a:gd name="T25" fmla="*/ 2147483647 h 36"/>
              <a:gd name="T26" fmla="*/ 2147483647 w 62"/>
              <a:gd name="T27" fmla="*/ 2147483647 h 36"/>
              <a:gd name="T28" fmla="*/ 2147483647 w 62"/>
              <a:gd name="T29" fmla="*/ 2147483647 h 36"/>
              <a:gd name="T30" fmla="*/ 2147483647 w 62"/>
              <a:gd name="T31" fmla="*/ 2147483647 h 36"/>
              <a:gd name="T32" fmla="*/ 2147483647 w 62"/>
              <a:gd name="T33" fmla="*/ 2147483647 h 36"/>
              <a:gd name="T34" fmla="*/ 2147483647 w 62"/>
              <a:gd name="T35" fmla="*/ 2147483647 h 36"/>
              <a:gd name="T36" fmla="*/ 2147483647 w 62"/>
              <a:gd name="T37" fmla="*/ 2147483647 h 36"/>
              <a:gd name="T38" fmla="*/ 2147483647 w 62"/>
              <a:gd name="T39" fmla="*/ 2147483647 h 36"/>
              <a:gd name="T40" fmla="*/ 2147483647 w 62"/>
              <a:gd name="T41" fmla="*/ 0 h 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2"/>
              <a:gd name="T64" fmla="*/ 0 h 36"/>
              <a:gd name="T65" fmla="*/ 62 w 62"/>
              <a:gd name="T66" fmla="*/ 36 h 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2" h="36">
                <a:moveTo>
                  <a:pt x="43" y="0"/>
                </a:moveTo>
                <a:lnTo>
                  <a:pt x="43" y="0"/>
                </a:lnTo>
                <a:lnTo>
                  <a:pt x="39" y="4"/>
                </a:lnTo>
                <a:lnTo>
                  <a:pt x="36" y="8"/>
                </a:lnTo>
                <a:lnTo>
                  <a:pt x="32" y="11"/>
                </a:lnTo>
                <a:lnTo>
                  <a:pt x="26" y="11"/>
                </a:lnTo>
                <a:lnTo>
                  <a:pt x="21" y="13"/>
                </a:lnTo>
                <a:lnTo>
                  <a:pt x="17" y="13"/>
                </a:lnTo>
                <a:lnTo>
                  <a:pt x="9" y="13"/>
                </a:lnTo>
                <a:lnTo>
                  <a:pt x="4" y="11"/>
                </a:lnTo>
                <a:lnTo>
                  <a:pt x="0" y="34"/>
                </a:lnTo>
                <a:lnTo>
                  <a:pt x="7" y="36"/>
                </a:lnTo>
                <a:lnTo>
                  <a:pt x="17" y="36"/>
                </a:lnTo>
                <a:lnTo>
                  <a:pt x="24" y="36"/>
                </a:lnTo>
                <a:lnTo>
                  <a:pt x="32" y="34"/>
                </a:lnTo>
                <a:lnTo>
                  <a:pt x="41" y="30"/>
                </a:lnTo>
                <a:lnTo>
                  <a:pt x="49" y="27"/>
                </a:lnTo>
                <a:lnTo>
                  <a:pt x="56" y="21"/>
                </a:lnTo>
                <a:lnTo>
                  <a:pt x="62" y="13"/>
                </a:lnTo>
                <a:lnTo>
                  <a:pt x="43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4" name="Freeform 38"/>
          <p:cNvSpPr>
            <a:spLocks/>
          </p:cNvSpPr>
          <p:nvPr/>
        </p:nvSpPr>
        <p:spPr bwMode="auto">
          <a:xfrm>
            <a:off x="4347791" y="3292575"/>
            <a:ext cx="100012" cy="60325"/>
          </a:xfrm>
          <a:custGeom>
            <a:avLst/>
            <a:gdLst>
              <a:gd name="T0" fmla="*/ 2147483647 w 68"/>
              <a:gd name="T1" fmla="*/ 2147483647 h 38"/>
              <a:gd name="T2" fmla="*/ 2147483647 w 68"/>
              <a:gd name="T3" fmla="*/ 2147483647 h 38"/>
              <a:gd name="T4" fmla="*/ 2147483647 w 68"/>
              <a:gd name="T5" fmla="*/ 2147483647 h 38"/>
              <a:gd name="T6" fmla="*/ 2147483647 w 68"/>
              <a:gd name="T7" fmla="*/ 2147483647 h 38"/>
              <a:gd name="T8" fmla="*/ 2147483647 w 68"/>
              <a:gd name="T9" fmla="*/ 0 h 38"/>
              <a:gd name="T10" fmla="*/ 2147483647 w 68"/>
              <a:gd name="T11" fmla="*/ 0 h 38"/>
              <a:gd name="T12" fmla="*/ 2147483647 w 68"/>
              <a:gd name="T13" fmla="*/ 2147483647 h 38"/>
              <a:gd name="T14" fmla="*/ 2147483647 w 68"/>
              <a:gd name="T15" fmla="*/ 2147483647 h 38"/>
              <a:gd name="T16" fmla="*/ 2147483647 w 68"/>
              <a:gd name="T17" fmla="*/ 2147483647 h 38"/>
              <a:gd name="T18" fmla="*/ 0 w 68"/>
              <a:gd name="T19" fmla="*/ 2147483647 h 38"/>
              <a:gd name="T20" fmla="*/ 2147483647 w 68"/>
              <a:gd name="T21" fmla="*/ 2147483647 h 38"/>
              <a:gd name="T22" fmla="*/ 2147483647 w 68"/>
              <a:gd name="T23" fmla="*/ 2147483647 h 38"/>
              <a:gd name="T24" fmla="*/ 2147483647 w 68"/>
              <a:gd name="T25" fmla="*/ 2147483647 h 38"/>
              <a:gd name="T26" fmla="*/ 2147483647 w 68"/>
              <a:gd name="T27" fmla="*/ 2147483647 h 38"/>
              <a:gd name="T28" fmla="*/ 2147483647 w 68"/>
              <a:gd name="T29" fmla="*/ 2147483647 h 38"/>
              <a:gd name="T30" fmla="*/ 2147483647 w 68"/>
              <a:gd name="T31" fmla="*/ 2147483647 h 38"/>
              <a:gd name="T32" fmla="*/ 2147483647 w 68"/>
              <a:gd name="T33" fmla="*/ 2147483647 h 38"/>
              <a:gd name="T34" fmla="*/ 2147483647 w 68"/>
              <a:gd name="T35" fmla="*/ 2147483647 h 38"/>
              <a:gd name="T36" fmla="*/ 2147483647 w 68"/>
              <a:gd name="T37" fmla="*/ 2147483647 h 38"/>
              <a:gd name="T38" fmla="*/ 2147483647 w 68"/>
              <a:gd name="T39" fmla="*/ 2147483647 h 38"/>
              <a:gd name="T40" fmla="*/ 2147483647 w 68"/>
              <a:gd name="T41" fmla="*/ 2147483647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8"/>
              <a:gd name="T64" fmla="*/ 0 h 38"/>
              <a:gd name="T65" fmla="*/ 68 w 68"/>
              <a:gd name="T66" fmla="*/ 38 h 3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8" h="38">
                <a:moveTo>
                  <a:pt x="68" y="29"/>
                </a:moveTo>
                <a:lnTo>
                  <a:pt x="68" y="29"/>
                </a:lnTo>
                <a:lnTo>
                  <a:pt x="59" y="15"/>
                </a:lnTo>
                <a:lnTo>
                  <a:pt x="49" y="6"/>
                </a:lnTo>
                <a:lnTo>
                  <a:pt x="38" y="0"/>
                </a:lnTo>
                <a:lnTo>
                  <a:pt x="27" y="0"/>
                </a:lnTo>
                <a:lnTo>
                  <a:pt x="17" y="4"/>
                </a:lnTo>
                <a:lnTo>
                  <a:pt x="12" y="10"/>
                </a:lnTo>
                <a:lnTo>
                  <a:pt x="6" y="15"/>
                </a:lnTo>
                <a:lnTo>
                  <a:pt x="0" y="21"/>
                </a:lnTo>
                <a:lnTo>
                  <a:pt x="19" y="34"/>
                </a:lnTo>
                <a:lnTo>
                  <a:pt x="23" y="29"/>
                </a:lnTo>
                <a:lnTo>
                  <a:pt x="27" y="25"/>
                </a:lnTo>
                <a:lnTo>
                  <a:pt x="29" y="23"/>
                </a:lnTo>
                <a:lnTo>
                  <a:pt x="32" y="21"/>
                </a:lnTo>
                <a:lnTo>
                  <a:pt x="36" y="23"/>
                </a:lnTo>
                <a:lnTo>
                  <a:pt x="42" y="29"/>
                </a:lnTo>
                <a:lnTo>
                  <a:pt x="48" y="38"/>
                </a:lnTo>
                <a:lnTo>
                  <a:pt x="68" y="29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5" name="Freeform 39"/>
          <p:cNvSpPr>
            <a:spLocks/>
          </p:cNvSpPr>
          <p:nvPr/>
        </p:nvSpPr>
        <p:spPr bwMode="auto">
          <a:xfrm>
            <a:off x="4417641" y="3338612"/>
            <a:ext cx="96837" cy="71438"/>
          </a:xfrm>
          <a:custGeom>
            <a:avLst/>
            <a:gdLst>
              <a:gd name="T0" fmla="*/ 2147483647 w 66"/>
              <a:gd name="T1" fmla="*/ 2147483647 h 45"/>
              <a:gd name="T2" fmla="*/ 2147483647 w 66"/>
              <a:gd name="T3" fmla="*/ 2147483647 h 45"/>
              <a:gd name="T4" fmla="*/ 2147483647 w 66"/>
              <a:gd name="T5" fmla="*/ 2147483647 h 45"/>
              <a:gd name="T6" fmla="*/ 2147483647 w 66"/>
              <a:gd name="T7" fmla="*/ 2147483647 h 45"/>
              <a:gd name="T8" fmla="*/ 2147483647 w 66"/>
              <a:gd name="T9" fmla="*/ 2147483647 h 45"/>
              <a:gd name="T10" fmla="*/ 2147483647 w 66"/>
              <a:gd name="T11" fmla="*/ 2147483647 h 45"/>
              <a:gd name="T12" fmla="*/ 2147483647 w 66"/>
              <a:gd name="T13" fmla="*/ 2147483647 h 45"/>
              <a:gd name="T14" fmla="*/ 2147483647 w 66"/>
              <a:gd name="T15" fmla="*/ 2147483647 h 45"/>
              <a:gd name="T16" fmla="*/ 2147483647 w 66"/>
              <a:gd name="T17" fmla="*/ 2147483647 h 45"/>
              <a:gd name="T18" fmla="*/ 2147483647 w 66"/>
              <a:gd name="T19" fmla="*/ 0 h 45"/>
              <a:gd name="T20" fmla="*/ 0 w 66"/>
              <a:gd name="T21" fmla="*/ 2147483647 h 45"/>
              <a:gd name="T22" fmla="*/ 2147483647 w 66"/>
              <a:gd name="T23" fmla="*/ 2147483647 h 45"/>
              <a:gd name="T24" fmla="*/ 2147483647 w 66"/>
              <a:gd name="T25" fmla="*/ 2147483647 h 45"/>
              <a:gd name="T26" fmla="*/ 2147483647 w 66"/>
              <a:gd name="T27" fmla="*/ 2147483647 h 45"/>
              <a:gd name="T28" fmla="*/ 2147483647 w 66"/>
              <a:gd name="T29" fmla="*/ 2147483647 h 45"/>
              <a:gd name="T30" fmla="*/ 2147483647 w 66"/>
              <a:gd name="T31" fmla="*/ 2147483647 h 45"/>
              <a:gd name="T32" fmla="*/ 2147483647 w 66"/>
              <a:gd name="T33" fmla="*/ 2147483647 h 45"/>
              <a:gd name="T34" fmla="*/ 2147483647 w 66"/>
              <a:gd name="T35" fmla="*/ 2147483647 h 45"/>
              <a:gd name="T36" fmla="*/ 2147483647 w 66"/>
              <a:gd name="T37" fmla="*/ 2147483647 h 45"/>
              <a:gd name="T38" fmla="*/ 2147483647 w 66"/>
              <a:gd name="T39" fmla="*/ 2147483647 h 45"/>
              <a:gd name="T40" fmla="*/ 2147483647 w 66"/>
              <a:gd name="T41" fmla="*/ 2147483647 h 4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6"/>
              <a:gd name="T64" fmla="*/ 0 h 45"/>
              <a:gd name="T65" fmla="*/ 66 w 66"/>
              <a:gd name="T66" fmla="*/ 45 h 45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6" h="45">
                <a:moveTo>
                  <a:pt x="66" y="22"/>
                </a:moveTo>
                <a:lnTo>
                  <a:pt x="66" y="22"/>
                </a:lnTo>
                <a:lnTo>
                  <a:pt x="56" y="22"/>
                </a:lnTo>
                <a:lnTo>
                  <a:pt x="47" y="20"/>
                </a:lnTo>
                <a:lnTo>
                  <a:pt x="41" y="19"/>
                </a:lnTo>
                <a:lnTo>
                  <a:pt x="35" y="17"/>
                </a:lnTo>
                <a:lnTo>
                  <a:pt x="32" y="13"/>
                </a:lnTo>
                <a:lnTo>
                  <a:pt x="28" y="9"/>
                </a:lnTo>
                <a:lnTo>
                  <a:pt x="24" y="5"/>
                </a:lnTo>
                <a:lnTo>
                  <a:pt x="20" y="0"/>
                </a:lnTo>
                <a:lnTo>
                  <a:pt x="0" y="9"/>
                </a:lnTo>
                <a:lnTo>
                  <a:pt x="5" y="19"/>
                </a:lnTo>
                <a:lnTo>
                  <a:pt x="11" y="24"/>
                </a:lnTo>
                <a:lnTo>
                  <a:pt x="17" y="30"/>
                </a:lnTo>
                <a:lnTo>
                  <a:pt x="24" y="36"/>
                </a:lnTo>
                <a:lnTo>
                  <a:pt x="34" y="39"/>
                </a:lnTo>
                <a:lnTo>
                  <a:pt x="43" y="41"/>
                </a:lnTo>
                <a:lnTo>
                  <a:pt x="52" y="43"/>
                </a:lnTo>
                <a:lnTo>
                  <a:pt x="64" y="45"/>
                </a:lnTo>
                <a:lnTo>
                  <a:pt x="66" y="2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6" name="Freeform 40"/>
          <p:cNvSpPr>
            <a:spLocks/>
          </p:cNvSpPr>
          <p:nvPr/>
        </p:nvSpPr>
        <p:spPr bwMode="auto">
          <a:xfrm>
            <a:off x="4511303" y="3373537"/>
            <a:ext cx="368300" cy="66675"/>
          </a:xfrm>
          <a:custGeom>
            <a:avLst/>
            <a:gdLst>
              <a:gd name="T0" fmla="*/ 2147483647 w 251"/>
              <a:gd name="T1" fmla="*/ 2147483647 h 42"/>
              <a:gd name="T2" fmla="*/ 2147483647 w 251"/>
              <a:gd name="T3" fmla="*/ 2147483647 h 42"/>
              <a:gd name="T4" fmla="*/ 2147483647 w 251"/>
              <a:gd name="T5" fmla="*/ 0 h 42"/>
              <a:gd name="T6" fmla="*/ 0 w 251"/>
              <a:gd name="T7" fmla="*/ 2147483647 h 42"/>
              <a:gd name="T8" fmla="*/ 2147483647 w 251"/>
              <a:gd name="T9" fmla="*/ 2147483647 h 42"/>
              <a:gd name="T10" fmla="*/ 2147483647 w 251"/>
              <a:gd name="T11" fmla="*/ 2147483647 h 42"/>
              <a:gd name="T12" fmla="*/ 2147483647 w 251"/>
              <a:gd name="T13" fmla="*/ 2147483647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51"/>
              <a:gd name="T22" fmla="*/ 0 h 42"/>
              <a:gd name="T23" fmla="*/ 251 w 251"/>
              <a:gd name="T24" fmla="*/ 42 h 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51" h="42">
                <a:moveTo>
                  <a:pt x="251" y="19"/>
                </a:moveTo>
                <a:lnTo>
                  <a:pt x="251" y="19"/>
                </a:lnTo>
                <a:lnTo>
                  <a:pt x="2" y="0"/>
                </a:lnTo>
                <a:lnTo>
                  <a:pt x="0" y="23"/>
                </a:lnTo>
                <a:lnTo>
                  <a:pt x="251" y="42"/>
                </a:lnTo>
                <a:lnTo>
                  <a:pt x="251" y="19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7" name="Freeform 41"/>
          <p:cNvSpPr>
            <a:spLocks/>
          </p:cNvSpPr>
          <p:nvPr/>
        </p:nvSpPr>
        <p:spPr bwMode="auto">
          <a:xfrm>
            <a:off x="4879603" y="3173512"/>
            <a:ext cx="655638" cy="276225"/>
          </a:xfrm>
          <a:custGeom>
            <a:avLst/>
            <a:gdLst>
              <a:gd name="T0" fmla="*/ 2147483647 w 448"/>
              <a:gd name="T1" fmla="*/ 0 h 174"/>
              <a:gd name="T2" fmla="*/ 2147483647 w 448"/>
              <a:gd name="T3" fmla="*/ 2147483647 h 174"/>
              <a:gd name="T4" fmla="*/ 2147483647 w 448"/>
              <a:gd name="T5" fmla="*/ 2147483647 h 174"/>
              <a:gd name="T6" fmla="*/ 2147483647 w 448"/>
              <a:gd name="T7" fmla="*/ 2147483647 h 174"/>
              <a:gd name="T8" fmla="*/ 2147483647 w 448"/>
              <a:gd name="T9" fmla="*/ 2147483647 h 174"/>
              <a:gd name="T10" fmla="*/ 2147483647 w 448"/>
              <a:gd name="T11" fmla="*/ 2147483647 h 174"/>
              <a:gd name="T12" fmla="*/ 2147483647 w 448"/>
              <a:gd name="T13" fmla="*/ 2147483647 h 174"/>
              <a:gd name="T14" fmla="*/ 2147483647 w 448"/>
              <a:gd name="T15" fmla="*/ 2147483647 h 174"/>
              <a:gd name="T16" fmla="*/ 2147483647 w 448"/>
              <a:gd name="T17" fmla="*/ 2147483647 h 174"/>
              <a:gd name="T18" fmla="*/ 2147483647 w 448"/>
              <a:gd name="T19" fmla="*/ 2147483647 h 174"/>
              <a:gd name="T20" fmla="*/ 2147483647 w 448"/>
              <a:gd name="T21" fmla="*/ 2147483647 h 174"/>
              <a:gd name="T22" fmla="*/ 2147483647 w 448"/>
              <a:gd name="T23" fmla="*/ 2147483647 h 174"/>
              <a:gd name="T24" fmla="*/ 2147483647 w 448"/>
              <a:gd name="T25" fmla="*/ 2147483647 h 174"/>
              <a:gd name="T26" fmla="*/ 2147483647 w 448"/>
              <a:gd name="T27" fmla="*/ 2147483647 h 174"/>
              <a:gd name="T28" fmla="*/ 0 w 448"/>
              <a:gd name="T29" fmla="*/ 2147483647 h 174"/>
              <a:gd name="T30" fmla="*/ 0 w 448"/>
              <a:gd name="T31" fmla="*/ 2147483647 h 174"/>
              <a:gd name="T32" fmla="*/ 2147483647 w 448"/>
              <a:gd name="T33" fmla="*/ 2147483647 h 174"/>
              <a:gd name="T34" fmla="*/ 2147483647 w 448"/>
              <a:gd name="T35" fmla="*/ 2147483647 h 174"/>
              <a:gd name="T36" fmla="*/ 2147483647 w 448"/>
              <a:gd name="T37" fmla="*/ 2147483647 h 174"/>
              <a:gd name="T38" fmla="*/ 2147483647 w 448"/>
              <a:gd name="T39" fmla="*/ 2147483647 h 174"/>
              <a:gd name="T40" fmla="*/ 2147483647 w 448"/>
              <a:gd name="T41" fmla="*/ 2147483647 h 174"/>
              <a:gd name="T42" fmla="*/ 2147483647 w 448"/>
              <a:gd name="T43" fmla="*/ 2147483647 h 174"/>
              <a:gd name="T44" fmla="*/ 2147483647 w 448"/>
              <a:gd name="T45" fmla="*/ 2147483647 h 174"/>
              <a:gd name="T46" fmla="*/ 2147483647 w 448"/>
              <a:gd name="T47" fmla="*/ 2147483647 h 174"/>
              <a:gd name="T48" fmla="*/ 2147483647 w 448"/>
              <a:gd name="T49" fmla="*/ 2147483647 h 174"/>
              <a:gd name="T50" fmla="*/ 2147483647 w 448"/>
              <a:gd name="T51" fmla="*/ 2147483647 h 174"/>
              <a:gd name="T52" fmla="*/ 2147483647 w 448"/>
              <a:gd name="T53" fmla="*/ 2147483647 h 174"/>
              <a:gd name="T54" fmla="*/ 2147483647 w 448"/>
              <a:gd name="T55" fmla="*/ 2147483647 h 174"/>
              <a:gd name="T56" fmla="*/ 2147483647 w 448"/>
              <a:gd name="T57" fmla="*/ 2147483647 h 174"/>
              <a:gd name="T58" fmla="*/ 2147483647 w 448"/>
              <a:gd name="T59" fmla="*/ 2147483647 h 174"/>
              <a:gd name="T60" fmla="*/ 2147483647 w 448"/>
              <a:gd name="T61" fmla="*/ 0 h 17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448"/>
              <a:gd name="T94" fmla="*/ 0 h 174"/>
              <a:gd name="T95" fmla="*/ 448 w 448"/>
              <a:gd name="T96" fmla="*/ 174 h 174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448" h="174">
                <a:moveTo>
                  <a:pt x="431" y="0"/>
                </a:moveTo>
                <a:lnTo>
                  <a:pt x="410" y="28"/>
                </a:lnTo>
                <a:lnTo>
                  <a:pt x="387" y="53"/>
                </a:lnTo>
                <a:lnTo>
                  <a:pt x="365" y="73"/>
                </a:lnTo>
                <a:lnTo>
                  <a:pt x="342" y="92"/>
                </a:lnTo>
                <a:lnTo>
                  <a:pt x="319" y="107"/>
                </a:lnTo>
                <a:lnTo>
                  <a:pt x="295" y="119"/>
                </a:lnTo>
                <a:lnTo>
                  <a:pt x="270" y="130"/>
                </a:lnTo>
                <a:lnTo>
                  <a:pt x="246" y="138"/>
                </a:lnTo>
                <a:lnTo>
                  <a:pt x="219" y="143"/>
                </a:lnTo>
                <a:lnTo>
                  <a:pt x="191" y="147"/>
                </a:lnTo>
                <a:lnTo>
                  <a:pt x="163" y="149"/>
                </a:lnTo>
                <a:lnTo>
                  <a:pt x="132" y="151"/>
                </a:lnTo>
                <a:lnTo>
                  <a:pt x="70" y="149"/>
                </a:lnTo>
                <a:lnTo>
                  <a:pt x="0" y="145"/>
                </a:lnTo>
                <a:lnTo>
                  <a:pt x="0" y="168"/>
                </a:lnTo>
                <a:lnTo>
                  <a:pt x="68" y="172"/>
                </a:lnTo>
                <a:lnTo>
                  <a:pt x="132" y="174"/>
                </a:lnTo>
                <a:lnTo>
                  <a:pt x="164" y="172"/>
                </a:lnTo>
                <a:lnTo>
                  <a:pt x="195" y="170"/>
                </a:lnTo>
                <a:lnTo>
                  <a:pt x="223" y="164"/>
                </a:lnTo>
                <a:lnTo>
                  <a:pt x="251" y="158"/>
                </a:lnTo>
                <a:lnTo>
                  <a:pt x="278" y="151"/>
                </a:lnTo>
                <a:lnTo>
                  <a:pt x="304" y="140"/>
                </a:lnTo>
                <a:lnTo>
                  <a:pt x="331" y="126"/>
                </a:lnTo>
                <a:lnTo>
                  <a:pt x="355" y="109"/>
                </a:lnTo>
                <a:lnTo>
                  <a:pt x="380" y="90"/>
                </a:lnTo>
                <a:lnTo>
                  <a:pt x="404" y="68"/>
                </a:lnTo>
                <a:lnTo>
                  <a:pt x="427" y="43"/>
                </a:lnTo>
                <a:lnTo>
                  <a:pt x="448" y="13"/>
                </a:lnTo>
                <a:lnTo>
                  <a:pt x="431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8" name="Freeform 42"/>
          <p:cNvSpPr>
            <a:spLocks/>
          </p:cNvSpPr>
          <p:nvPr/>
        </p:nvSpPr>
        <p:spPr bwMode="auto">
          <a:xfrm>
            <a:off x="4866903" y="3403700"/>
            <a:ext cx="28575" cy="26987"/>
          </a:xfrm>
          <a:custGeom>
            <a:avLst/>
            <a:gdLst>
              <a:gd name="T0" fmla="*/ 2147483647 w 20"/>
              <a:gd name="T1" fmla="*/ 2147483647 h 17"/>
              <a:gd name="T2" fmla="*/ 2147483647 w 20"/>
              <a:gd name="T3" fmla="*/ 2147483647 h 17"/>
              <a:gd name="T4" fmla="*/ 2147483647 w 20"/>
              <a:gd name="T5" fmla="*/ 2147483647 h 17"/>
              <a:gd name="T6" fmla="*/ 2147483647 w 20"/>
              <a:gd name="T7" fmla="*/ 2147483647 h 17"/>
              <a:gd name="T8" fmla="*/ 2147483647 w 20"/>
              <a:gd name="T9" fmla="*/ 2147483647 h 17"/>
              <a:gd name="T10" fmla="*/ 2147483647 w 20"/>
              <a:gd name="T11" fmla="*/ 0 h 17"/>
              <a:gd name="T12" fmla="*/ 2147483647 w 20"/>
              <a:gd name="T13" fmla="*/ 0 h 17"/>
              <a:gd name="T14" fmla="*/ 2147483647 w 20"/>
              <a:gd name="T15" fmla="*/ 0 h 17"/>
              <a:gd name="T16" fmla="*/ 0 w 20"/>
              <a:gd name="T17" fmla="*/ 2147483647 h 17"/>
              <a:gd name="T18" fmla="*/ 2147483647 w 20"/>
              <a:gd name="T19" fmla="*/ 2147483647 h 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"/>
              <a:gd name="T31" fmla="*/ 0 h 17"/>
              <a:gd name="T32" fmla="*/ 20 w 20"/>
              <a:gd name="T33" fmla="*/ 17 h 1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" h="17">
                <a:moveTo>
                  <a:pt x="19" y="17"/>
                </a:moveTo>
                <a:lnTo>
                  <a:pt x="20" y="13"/>
                </a:lnTo>
                <a:lnTo>
                  <a:pt x="20" y="8"/>
                </a:lnTo>
                <a:lnTo>
                  <a:pt x="19" y="4"/>
                </a:lnTo>
                <a:lnTo>
                  <a:pt x="15" y="2"/>
                </a:lnTo>
                <a:lnTo>
                  <a:pt x="11" y="0"/>
                </a:lnTo>
                <a:lnTo>
                  <a:pt x="7" y="0"/>
                </a:lnTo>
                <a:lnTo>
                  <a:pt x="3" y="0"/>
                </a:lnTo>
                <a:lnTo>
                  <a:pt x="0" y="4"/>
                </a:lnTo>
                <a:lnTo>
                  <a:pt x="19" y="17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9" name="Freeform 43"/>
          <p:cNvSpPr>
            <a:spLocks/>
          </p:cNvSpPr>
          <p:nvPr/>
        </p:nvSpPr>
        <p:spPr bwMode="auto">
          <a:xfrm>
            <a:off x="2761878" y="2306737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1" y="4"/>
                </a:lnTo>
                <a:lnTo>
                  <a:pt x="3" y="6"/>
                </a:lnTo>
                <a:lnTo>
                  <a:pt x="5" y="6"/>
                </a:lnTo>
                <a:lnTo>
                  <a:pt x="7" y="6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0" name="Freeform 44"/>
          <p:cNvSpPr>
            <a:spLocks/>
          </p:cNvSpPr>
          <p:nvPr/>
        </p:nvSpPr>
        <p:spPr bwMode="auto">
          <a:xfrm>
            <a:off x="2761878" y="1389162"/>
            <a:ext cx="15875" cy="917575"/>
          </a:xfrm>
          <a:custGeom>
            <a:avLst/>
            <a:gdLst>
              <a:gd name="T0" fmla="*/ 2147483647 w 11"/>
              <a:gd name="T1" fmla="*/ 0 h 578"/>
              <a:gd name="T2" fmla="*/ 0 w 11"/>
              <a:gd name="T3" fmla="*/ 0 h 578"/>
              <a:gd name="T4" fmla="*/ 0 w 11"/>
              <a:gd name="T5" fmla="*/ 2147483647 h 578"/>
              <a:gd name="T6" fmla="*/ 2147483647 w 11"/>
              <a:gd name="T7" fmla="*/ 2147483647 h 578"/>
              <a:gd name="T8" fmla="*/ 2147483647 w 11"/>
              <a:gd name="T9" fmla="*/ 0 h 578"/>
              <a:gd name="T10" fmla="*/ 2147483647 w 11"/>
              <a:gd name="T11" fmla="*/ 0 h 5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578"/>
              <a:gd name="T20" fmla="*/ 11 w 11"/>
              <a:gd name="T21" fmla="*/ 578 h 57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578">
                <a:moveTo>
                  <a:pt x="5" y="0"/>
                </a:moveTo>
                <a:lnTo>
                  <a:pt x="0" y="0"/>
                </a:lnTo>
                <a:lnTo>
                  <a:pt x="0" y="578"/>
                </a:lnTo>
                <a:lnTo>
                  <a:pt x="11" y="578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1" name="Freeform 45"/>
          <p:cNvSpPr>
            <a:spLocks/>
          </p:cNvSpPr>
          <p:nvPr/>
        </p:nvSpPr>
        <p:spPr bwMode="auto">
          <a:xfrm>
            <a:off x="2761878" y="1379637"/>
            <a:ext cx="15875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0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0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11" y="2"/>
                </a:lnTo>
                <a:lnTo>
                  <a:pt x="9" y="0"/>
                </a:lnTo>
                <a:lnTo>
                  <a:pt x="7" y="0"/>
                </a:lnTo>
                <a:lnTo>
                  <a:pt x="5" y="0"/>
                </a:lnTo>
                <a:lnTo>
                  <a:pt x="3" y="0"/>
                </a:lnTo>
                <a:lnTo>
                  <a:pt x="1" y="0"/>
                </a:lnTo>
                <a:lnTo>
                  <a:pt x="0" y="2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2" name="Freeform 46"/>
          <p:cNvSpPr>
            <a:spLocks/>
          </p:cNvSpPr>
          <p:nvPr/>
        </p:nvSpPr>
        <p:spPr bwMode="auto">
          <a:xfrm>
            <a:off x="2761878" y="3527525"/>
            <a:ext cx="15875" cy="7937"/>
          </a:xfrm>
          <a:custGeom>
            <a:avLst/>
            <a:gdLst>
              <a:gd name="T0" fmla="*/ 0 w 11"/>
              <a:gd name="T1" fmla="*/ 0 h 5"/>
              <a:gd name="T2" fmla="*/ 0 w 11"/>
              <a:gd name="T3" fmla="*/ 2147483647 h 5"/>
              <a:gd name="T4" fmla="*/ 2147483647 w 11"/>
              <a:gd name="T5" fmla="*/ 2147483647 h 5"/>
              <a:gd name="T6" fmla="*/ 2147483647 w 11"/>
              <a:gd name="T7" fmla="*/ 2147483647 h 5"/>
              <a:gd name="T8" fmla="*/ 2147483647 w 11"/>
              <a:gd name="T9" fmla="*/ 2147483647 h 5"/>
              <a:gd name="T10" fmla="*/ 2147483647 w 11"/>
              <a:gd name="T11" fmla="*/ 2147483647 h 5"/>
              <a:gd name="T12" fmla="*/ 2147483647 w 11"/>
              <a:gd name="T13" fmla="*/ 2147483647 h 5"/>
              <a:gd name="T14" fmla="*/ 2147483647 w 11"/>
              <a:gd name="T15" fmla="*/ 2147483647 h 5"/>
              <a:gd name="T16" fmla="*/ 2147483647 w 11"/>
              <a:gd name="T17" fmla="*/ 0 h 5"/>
              <a:gd name="T18" fmla="*/ 0 w 11"/>
              <a:gd name="T19" fmla="*/ 0 h 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5"/>
              <a:gd name="T32" fmla="*/ 11 w 11"/>
              <a:gd name="T33" fmla="*/ 5 h 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5">
                <a:moveTo>
                  <a:pt x="0" y="0"/>
                </a:moveTo>
                <a:lnTo>
                  <a:pt x="0" y="2"/>
                </a:lnTo>
                <a:lnTo>
                  <a:pt x="1" y="3"/>
                </a:lnTo>
                <a:lnTo>
                  <a:pt x="3" y="5"/>
                </a:lnTo>
                <a:lnTo>
                  <a:pt x="5" y="5"/>
                </a:lnTo>
                <a:lnTo>
                  <a:pt x="7" y="5"/>
                </a:lnTo>
                <a:lnTo>
                  <a:pt x="9" y="3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3" name="Freeform 47"/>
          <p:cNvSpPr>
            <a:spLocks/>
          </p:cNvSpPr>
          <p:nvPr/>
        </p:nvSpPr>
        <p:spPr bwMode="auto">
          <a:xfrm>
            <a:off x="2761878" y="2609950"/>
            <a:ext cx="15875" cy="917575"/>
          </a:xfrm>
          <a:custGeom>
            <a:avLst/>
            <a:gdLst>
              <a:gd name="T0" fmla="*/ 2147483647 w 11"/>
              <a:gd name="T1" fmla="*/ 0 h 578"/>
              <a:gd name="T2" fmla="*/ 0 w 11"/>
              <a:gd name="T3" fmla="*/ 0 h 578"/>
              <a:gd name="T4" fmla="*/ 0 w 11"/>
              <a:gd name="T5" fmla="*/ 2147483647 h 578"/>
              <a:gd name="T6" fmla="*/ 2147483647 w 11"/>
              <a:gd name="T7" fmla="*/ 2147483647 h 578"/>
              <a:gd name="T8" fmla="*/ 2147483647 w 11"/>
              <a:gd name="T9" fmla="*/ 0 h 578"/>
              <a:gd name="T10" fmla="*/ 2147483647 w 11"/>
              <a:gd name="T11" fmla="*/ 0 h 5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578"/>
              <a:gd name="T20" fmla="*/ 11 w 11"/>
              <a:gd name="T21" fmla="*/ 578 h 57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578">
                <a:moveTo>
                  <a:pt x="5" y="0"/>
                </a:moveTo>
                <a:lnTo>
                  <a:pt x="0" y="0"/>
                </a:lnTo>
                <a:lnTo>
                  <a:pt x="0" y="578"/>
                </a:lnTo>
                <a:lnTo>
                  <a:pt x="11" y="578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4" name="Freeform 48"/>
          <p:cNvSpPr>
            <a:spLocks/>
          </p:cNvSpPr>
          <p:nvPr/>
        </p:nvSpPr>
        <p:spPr bwMode="auto">
          <a:xfrm>
            <a:off x="2761878" y="2600425"/>
            <a:ext cx="15875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2147483647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2147483647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11" y="2"/>
                </a:lnTo>
                <a:lnTo>
                  <a:pt x="9" y="2"/>
                </a:lnTo>
                <a:lnTo>
                  <a:pt x="7" y="0"/>
                </a:lnTo>
                <a:lnTo>
                  <a:pt x="5" y="0"/>
                </a:lnTo>
                <a:lnTo>
                  <a:pt x="3" y="0"/>
                </a:lnTo>
                <a:lnTo>
                  <a:pt x="1" y="2"/>
                </a:lnTo>
                <a:lnTo>
                  <a:pt x="0" y="2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5" name="Freeform 49"/>
          <p:cNvSpPr>
            <a:spLocks/>
          </p:cNvSpPr>
          <p:nvPr/>
        </p:nvSpPr>
        <p:spPr bwMode="auto">
          <a:xfrm>
            <a:off x="3227016" y="2354362"/>
            <a:ext cx="12700" cy="9525"/>
          </a:xfrm>
          <a:custGeom>
            <a:avLst/>
            <a:gdLst>
              <a:gd name="T0" fmla="*/ 0 w 9"/>
              <a:gd name="T1" fmla="*/ 0 h 6"/>
              <a:gd name="T2" fmla="*/ 0 w 9"/>
              <a:gd name="T3" fmla="*/ 2147483647 h 6"/>
              <a:gd name="T4" fmla="*/ 0 w 9"/>
              <a:gd name="T5" fmla="*/ 2147483647 h 6"/>
              <a:gd name="T6" fmla="*/ 2147483647 w 9"/>
              <a:gd name="T7" fmla="*/ 2147483647 h 6"/>
              <a:gd name="T8" fmla="*/ 2147483647 w 9"/>
              <a:gd name="T9" fmla="*/ 2147483647 h 6"/>
              <a:gd name="T10" fmla="*/ 2147483647 w 9"/>
              <a:gd name="T11" fmla="*/ 2147483647 h 6"/>
              <a:gd name="T12" fmla="*/ 2147483647 w 9"/>
              <a:gd name="T13" fmla="*/ 2147483647 h 6"/>
              <a:gd name="T14" fmla="*/ 2147483647 w 9"/>
              <a:gd name="T15" fmla="*/ 2147483647 h 6"/>
              <a:gd name="T16" fmla="*/ 2147483647 w 9"/>
              <a:gd name="T17" fmla="*/ 0 h 6"/>
              <a:gd name="T18" fmla="*/ 0 w 9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"/>
              <a:gd name="T31" fmla="*/ 0 h 6"/>
              <a:gd name="T32" fmla="*/ 9 w 9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" h="6">
                <a:moveTo>
                  <a:pt x="0" y="0"/>
                </a:moveTo>
                <a:lnTo>
                  <a:pt x="0" y="2"/>
                </a:lnTo>
                <a:lnTo>
                  <a:pt x="0" y="4"/>
                </a:lnTo>
                <a:lnTo>
                  <a:pt x="2" y="4"/>
                </a:lnTo>
                <a:lnTo>
                  <a:pt x="4" y="6"/>
                </a:lnTo>
                <a:lnTo>
                  <a:pt x="8" y="4"/>
                </a:lnTo>
                <a:lnTo>
                  <a:pt x="9" y="4"/>
                </a:lnTo>
                <a:lnTo>
                  <a:pt x="9" y="2"/>
                </a:lnTo>
                <a:lnTo>
                  <a:pt x="9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6" name="Freeform 50"/>
          <p:cNvSpPr>
            <a:spLocks/>
          </p:cNvSpPr>
          <p:nvPr/>
        </p:nvSpPr>
        <p:spPr bwMode="auto">
          <a:xfrm>
            <a:off x="3227016" y="2259112"/>
            <a:ext cx="12700" cy="95250"/>
          </a:xfrm>
          <a:custGeom>
            <a:avLst/>
            <a:gdLst>
              <a:gd name="T0" fmla="*/ 2147483647 w 9"/>
              <a:gd name="T1" fmla="*/ 0 h 60"/>
              <a:gd name="T2" fmla="*/ 0 w 9"/>
              <a:gd name="T3" fmla="*/ 0 h 60"/>
              <a:gd name="T4" fmla="*/ 0 w 9"/>
              <a:gd name="T5" fmla="*/ 2147483647 h 60"/>
              <a:gd name="T6" fmla="*/ 2147483647 w 9"/>
              <a:gd name="T7" fmla="*/ 2147483647 h 60"/>
              <a:gd name="T8" fmla="*/ 2147483647 w 9"/>
              <a:gd name="T9" fmla="*/ 0 h 60"/>
              <a:gd name="T10" fmla="*/ 2147483647 w 9"/>
              <a:gd name="T11" fmla="*/ 0 h 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60"/>
              <a:gd name="T20" fmla="*/ 9 w 9"/>
              <a:gd name="T21" fmla="*/ 60 h 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60">
                <a:moveTo>
                  <a:pt x="4" y="0"/>
                </a:moveTo>
                <a:lnTo>
                  <a:pt x="0" y="0"/>
                </a:lnTo>
                <a:lnTo>
                  <a:pt x="0" y="60"/>
                </a:lnTo>
                <a:lnTo>
                  <a:pt x="9" y="60"/>
                </a:lnTo>
                <a:lnTo>
                  <a:pt x="9" y="0"/>
                </a:lnTo>
                <a:lnTo>
                  <a:pt x="4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7" name="Freeform 51"/>
          <p:cNvSpPr>
            <a:spLocks/>
          </p:cNvSpPr>
          <p:nvPr/>
        </p:nvSpPr>
        <p:spPr bwMode="auto">
          <a:xfrm>
            <a:off x="3227016" y="2249587"/>
            <a:ext cx="12700" cy="9525"/>
          </a:xfrm>
          <a:custGeom>
            <a:avLst/>
            <a:gdLst>
              <a:gd name="T0" fmla="*/ 2147483647 w 9"/>
              <a:gd name="T1" fmla="*/ 2147483647 h 6"/>
              <a:gd name="T2" fmla="*/ 2147483647 w 9"/>
              <a:gd name="T3" fmla="*/ 2147483647 h 6"/>
              <a:gd name="T4" fmla="*/ 2147483647 w 9"/>
              <a:gd name="T5" fmla="*/ 2147483647 h 6"/>
              <a:gd name="T6" fmla="*/ 2147483647 w 9"/>
              <a:gd name="T7" fmla="*/ 0 h 6"/>
              <a:gd name="T8" fmla="*/ 2147483647 w 9"/>
              <a:gd name="T9" fmla="*/ 0 h 6"/>
              <a:gd name="T10" fmla="*/ 2147483647 w 9"/>
              <a:gd name="T11" fmla="*/ 0 h 6"/>
              <a:gd name="T12" fmla="*/ 0 w 9"/>
              <a:gd name="T13" fmla="*/ 2147483647 h 6"/>
              <a:gd name="T14" fmla="*/ 0 w 9"/>
              <a:gd name="T15" fmla="*/ 2147483647 h 6"/>
              <a:gd name="T16" fmla="*/ 0 w 9"/>
              <a:gd name="T17" fmla="*/ 2147483647 h 6"/>
              <a:gd name="T18" fmla="*/ 2147483647 w 9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"/>
              <a:gd name="T31" fmla="*/ 0 h 6"/>
              <a:gd name="T32" fmla="*/ 9 w 9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" h="6">
                <a:moveTo>
                  <a:pt x="9" y="6"/>
                </a:moveTo>
                <a:lnTo>
                  <a:pt x="9" y="4"/>
                </a:lnTo>
                <a:lnTo>
                  <a:pt x="9" y="2"/>
                </a:lnTo>
                <a:lnTo>
                  <a:pt x="8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0" y="4"/>
                </a:lnTo>
                <a:lnTo>
                  <a:pt x="0" y="6"/>
                </a:lnTo>
                <a:lnTo>
                  <a:pt x="9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8" name="Freeform 52"/>
          <p:cNvSpPr>
            <a:spLocks/>
          </p:cNvSpPr>
          <p:nvPr/>
        </p:nvSpPr>
        <p:spPr bwMode="auto">
          <a:xfrm>
            <a:off x="3227016" y="3575150"/>
            <a:ext cx="12700" cy="9525"/>
          </a:xfrm>
          <a:custGeom>
            <a:avLst/>
            <a:gdLst>
              <a:gd name="T0" fmla="*/ 0 w 9"/>
              <a:gd name="T1" fmla="*/ 0 h 6"/>
              <a:gd name="T2" fmla="*/ 0 w 9"/>
              <a:gd name="T3" fmla="*/ 2147483647 h 6"/>
              <a:gd name="T4" fmla="*/ 0 w 9"/>
              <a:gd name="T5" fmla="*/ 2147483647 h 6"/>
              <a:gd name="T6" fmla="*/ 2147483647 w 9"/>
              <a:gd name="T7" fmla="*/ 2147483647 h 6"/>
              <a:gd name="T8" fmla="*/ 2147483647 w 9"/>
              <a:gd name="T9" fmla="*/ 2147483647 h 6"/>
              <a:gd name="T10" fmla="*/ 2147483647 w 9"/>
              <a:gd name="T11" fmla="*/ 2147483647 h 6"/>
              <a:gd name="T12" fmla="*/ 2147483647 w 9"/>
              <a:gd name="T13" fmla="*/ 2147483647 h 6"/>
              <a:gd name="T14" fmla="*/ 2147483647 w 9"/>
              <a:gd name="T15" fmla="*/ 2147483647 h 6"/>
              <a:gd name="T16" fmla="*/ 2147483647 w 9"/>
              <a:gd name="T17" fmla="*/ 0 h 6"/>
              <a:gd name="T18" fmla="*/ 0 w 9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"/>
              <a:gd name="T31" fmla="*/ 0 h 6"/>
              <a:gd name="T32" fmla="*/ 9 w 9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" h="6">
                <a:moveTo>
                  <a:pt x="0" y="0"/>
                </a:moveTo>
                <a:lnTo>
                  <a:pt x="0" y="2"/>
                </a:lnTo>
                <a:lnTo>
                  <a:pt x="0" y="4"/>
                </a:lnTo>
                <a:lnTo>
                  <a:pt x="2" y="6"/>
                </a:lnTo>
                <a:lnTo>
                  <a:pt x="4" y="6"/>
                </a:lnTo>
                <a:lnTo>
                  <a:pt x="8" y="6"/>
                </a:lnTo>
                <a:lnTo>
                  <a:pt x="9" y="4"/>
                </a:lnTo>
                <a:lnTo>
                  <a:pt x="9" y="2"/>
                </a:lnTo>
                <a:lnTo>
                  <a:pt x="9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9" name="Freeform 53"/>
          <p:cNvSpPr>
            <a:spLocks/>
          </p:cNvSpPr>
          <p:nvPr/>
        </p:nvSpPr>
        <p:spPr bwMode="auto">
          <a:xfrm>
            <a:off x="3227016" y="3478312"/>
            <a:ext cx="12700" cy="96838"/>
          </a:xfrm>
          <a:custGeom>
            <a:avLst/>
            <a:gdLst>
              <a:gd name="T0" fmla="*/ 2147483647 w 9"/>
              <a:gd name="T1" fmla="*/ 0 h 61"/>
              <a:gd name="T2" fmla="*/ 0 w 9"/>
              <a:gd name="T3" fmla="*/ 0 h 61"/>
              <a:gd name="T4" fmla="*/ 0 w 9"/>
              <a:gd name="T5" fmla="*/ 2147483647 h 61"/>
              <a:gd name="T6" fmla="*/ 2147483647 w 9"/>
              <a:gd name="T7" fmla="*/ 2147483647 h 61"/>
              <a:gd name="T8" fmla="*/ 2147483647 w 9"/>
              <a:gd name="T9" fmla="*/ 0 h 61"/>
              <a:gd name="T10" fmla="*/ 2147483647 w 9"/>
              <a:gd name="T11" fmla="*/ 0 h 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61"/>
              <a:gd name="T20" fmla="*/ 9 w 9"/>
              <a:gd name="T21" fmla="*/ 61 h 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61">
                <a:moveTo>
                  <a:pt x="4" y="0"/>
                </a:moveTo>
                <a:lnTo>
                  <a:pt x="0" y="0"/>
                </a:lnTo>
                <a:lnTo>
                  <a:pt x="0" y="61"/>
                </a:lnTo>
                <a:lnTo>
                  <a:pt x="9" y="61"/>
                </a:lnTo>
                <a:lnTo>
                  <a:pt x="9" y="0"/>
                </a:lnTo>
                <a:lnTo>
                  <a:pt x="4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0" name="Freeform 54"/>
          <p:cNvSpPr>
            <a:spLocks/>
          </p:cNvSpPr>
          <p:nvPr/>
        </p:nvSpPr>
        <p:spPr bwMode="auto">
          <a:xfrm>
            <a:off x="3227016" y="3470375"/>
            <a:ext cx="12700" cy="7937"/>
          </a:xfrm>
          <a:custGeom>
            <a:avLst/>
            <a:gdLst>
              <a:gd name="T0" fmla="*/ 2147483647 w 9"/>
              <a:gd name="T1" fmla="*/ 2147483647 h 5"/>
              <a:gd name="T2" fmla="*/ 2147483647 w 9"/>
              <a:gd name="T3" fmla="*/ 2147483647 h 5"/>
              <a:gd name="T4" fmla="*/ 2147483647 w 9"/>
              <a:gd name="T5" fmla="*/ 2147483647 h 5"/>
              <a:gd name="T6" fmla="*/ 2147483647 w 9"/>
              <a:gd name="T7" fmla="*/ 2147483647 h 5"/>
              <a:gd name="T8" fmla="*/ 2147483647 w 9"/>
              <a:gd name="T9" fmla="*/ 0 h 5"/>
              <a:gd name="T10" fmla="*/ 2147483647 w 9"/>
              <a:gd name="T11" fmla="*/ 2147483647 h 5"/>
              <a:gd name="T12" fmla="*/ 0 w 9"/>
              <a:gd name="T13" fmla="*/ 2147483647 h 5"/>
              <a:gd name="T14" fmla="*/ 0 w 9"/>
              <a:gd name="T15" fmla="*/ 2147483647 h 5"/>
              <a:gd name="T16" fmla="*/ 0 w 9"/>
              <a:gd name="T17" fmla="*/ 2147483647 h 5"/>
              <a:gd name="T18" fmla="*/ 2147483647 w 9"/>
              <a:gd name="T19" fmla="*/ 2147483647 h 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"/>
              <a:gd name="T31" fmla="*/ 0 h 5"/>
              <a:gd name="T32" fmla="*/ 9 w 9"/>
              <a:gd name="T33" fmla="*/ 5 h 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" h="5">
                <a:moveTo>
                  <a:pt x="9" y="5"/>
                </a:moveTo>
                <a:lnTo>
                  <a:pt x="9" y="4"/>
                </a:lnTo>
                <a:lnTo>
                  <a:pt x="9" y="2"/>
                </a:lnTo>
                <a:lnTo>
                  <a:pt x="8" y="2"/>
                </a:lnTo>
                <a:lnTo>
                  <a:pt x="4" y="0"/>
                </a:lnTo>
                <a:lnTo>
                  <a:pt x="2" y="2"/>
                </a:lnTo>
                <a:lnTo>
                  <a:pt x="0" y="2"/>
                </a:lnTo>
                <a:lnTo>
                  <a:pt x="0" y="4"/>
                </a:lnTo>
                <a:lnTo>
                  <a:pt x="0" y="5"/>
                </a:lnTo>
                <a:lnTo>
                  <a:pt x="9" y="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1" name="Freeform 55"/>
          <p:cNvSpPr>
            <a:spLocks/>
          </p:cNvSpPr>
          <p:nvPr/>
        </p:nvSpPr>
        <p:spPr bwMode="auto">
          <a:xfrm>
            <a:off x="2812678" y="1970187"/>
            <a:ext cx="9525" cy="19050"/>
          </a:xfrm>
          <a:custGeom>
            <a:avLst/>
            <a:gdLst>
              <a:gd name="T0" fmla="*/ 0 w 6"/>
              <a:gd name="T1" fmla="*/ 2147483647 h 12"/>
              <a:gd name="T2" fmla="*/ 2147483647 w 6"/>
              <a:gd name="T3" fmla="*/ 2147483647 h 12"/>
              <a:gd name="T4" fmla="*/ 2147483647 w 6"/>
              <a:gd name="T5" fmla="*/ 2147483647 h 12"/>
              <a:gd name="T6" fmla="*/ 2147483647 w 6"/>
              <a:gd name="T7" fmla="*/ 2147483647 h 12"/>
              <a:gd name="T8" fmla="*/ 2147483647 w 6"/>
              <a:gd name="T9" fmla="*/ 2147483647 h 12"/>
              <a:gd name="T10" fmla="*/ 2147483647 w 6"/>
              <a:gd name="T11" fmla="*/ 2147483647 h 12"/>
              <a:gd name="T12" fmla="*/ 2147483647 w 6"/>
              <a:gd name="T13" fmla="*/ 2147483647 h 12"/>
              <a:gd name="T14" fmla="*/ 2147483647 w 6"/>
              <a:gd name="T15" fmla="*/ 2147483647 h 12"/>
              <a:gd name="T16" fmla="*/ 0 w 6"/>
              <a:gd name="T17" fmla="*/ 0 h 12"/>
              <a:gd name="T18" fmla="*/ 0 w 6"/>
              <a:gd name="T19" fmla="*/ 2147483647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12"/>
              <a:gd name="T32" fmla="*/ 6 w 6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12">
                <a:moveTo>
                  <a:pt x="0" y="12"/>
                </a:moveTo>
                <a:lnTo>
                  <a:pt x="2" y="12"/>
                </a:lnTo>
                <a:lnTo>
                  <a:pt x="4" y="10"/>
                </a:lnTo>
                <a:lnTo>
                  <a:pt x="4" y="8"/>
                </a:lnTo>
                <a:lnTo>
                  <a:pt x="6" y="6"/>
                </a:lnTo>
                <a:lnTo>
                  <a:pt x="4" y="4"/>
                </a:lnTo>
                <a:lnTo>
                  <a:pt x="4" y="2"/>
                </a:lnTo>
                <a:lnTo>
                  <a:pt x="2" y="2"/>
                </a:lnTo>
                <a:lnTo>
                  <a:pt x="0" y="0"/>
                </a:lnTo>
                <a:lnTo>
                  <a:pt x="0" y="1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2" name="Freeform 56"/>
          <p:cNvSpPr>
            <a:spLocks/>
          </p:cNvSpPr>
          <p:nvPr/>
        </p:nvSpPr>
        <p:spPr bwMode="auto">
          <a:xfrm>
            <a:off x="2725366" y="1970187"/>
            <a:ext cx="87312" cy="19050"/>
          </a:xfrm>
          <a:custGeom>
            <a:avLst/>
            <a:gdLst>
              <a:gd name="T0" fmla="*/ 0 w 60"/>
              <a:gd name="T1" fmla="*/ 2147483647 h 12"/>
              <a:gd name="T2" fmla="*/ 0 w 60"/>
              <a:gd name="T3" fmla="*/ 2147483647 h 12"/>
              <a:gd name="T4" fmla="*/ 2147483647 w 60"/>
              <a:gd name="T5" fmla="*/ 2147483647 h 12"/>
              <a:gd name="T6" fmla="*/ 2147483647 w 60"/>
              <a:gd name="T7" fmla="*/ 0 h 12"/>
              <a:gd name="T8" fmla="*/ 0 w 60"/>
              <a:gd name="T9" fmla="*/ 0 h 12"/>
              <a:gd name="T10" fmla="*/ 0 w 60"/>
              <a:gd name="T11" fmla="*/ 2147483647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0"/>
              <a:gd name="T19" fmla="*/ 0 h 12"/>
              <a:gd name="T20" fmla="*/ 60 w 60"/>
              <a:gd name="T21" fmla="*/ 12 h 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0" h="12">
                <a:moveTo>
                  <a:pt x="0" y="6"/>
                </a:moveTo>
                <a:lnTo>
                  <a:pt x="0" y="12"/>
                </a:lnTo>
                <a:lnTo>
                  <a:pt x="60" y="12"/>
                </a:lnTo>
                <a:lnTo>
                  <a:pt x="60" y="0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3" name="Freeform 57"/>
          <p:cNvSpPr>
            <a:spLocks/>
          </p:cNvSpPr>
          <p:nvPr/>
        </p:nvSpPr>
        <p:spPr bwMode="auto">
          <a:xfrm>
            <a:off x="2715841" y="1970187"/>
            <a:ext cx="9525" cy="19050"/>
          </a:xfrm>
          <a:custGeom>
            <a:avLst/>
            <a:gdLst>
              <a:gd name="T0" fmla="*/ 2147483647 w 6"/>
              <a:gd name="T1" fmla="*/ 0 h 12"/>
              <a:gd name="T2" fmla="*/ 2147483647 w 6"/>
              <a:gd name="T3" fmla="*/ 2147483647 h 12"/>
              <a:gd name="T4" fmla="*/ 2147483647 w 6"/>
              <a:gd name="T5" fmla="*/ 2147483647 h 12"/>
              <a:gd name="T6" fmla="*/ 0 w 6"/>
              <a:gd name="T7" fmla="*/ 2147483647 h 12"/>
              <a:gd name="T8" fmla="*/ 0 w 6"/>
              <a:gd name="T9" fmla="*/ 2147483647 h 12"/>
              <a:gd name="T10" fmla="*/ 0 w 6"/>
              <a:gd name="T11" fmla="*/ 2147483647 h 12"/>
              <a:gd name="T12" fmla="*/ 2147483647 w 6"/>
              <a:gd name="T13" fmla="*/ 2147483647 h 12"/>
              <a:gd name="T14" fmla="*/ 2147483647 w 6"/>
              <a:gd name="T15" fmla="*/ 2147483647 h 12"/>
              <a:gd name="T16" fmla="*/ 2147483647 w 6"/>
              <a:gd name="T17" fmla="*/ 2147483647 h 12"/>
              <a:gd name="T18" fmla="*/ 2147483647 w 6"/>
              <a:gd name="T19" fmla="*/ 0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12"/>
              <a:gd name="T32" fmla="*/ 6 w 6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12">
                <a:moveTo>
                  <a:pt x="6" y="0"/>
                </a:moveTo>
                <a:lnTo>
                  <a:pt x="4" y="2"/>
                </a:lnTo>
                <a:lnTo>
                  <a:pt x="2" y="2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2" y="10"/>
                </a:lnTo>
                <a:lnTo>
                  <a:pt x="4" y="12"/>
                </a:lnTo>
                <a:lnTo>
                  <a:pt x="6" y="12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4" name="Freeform 58"/>
          <p:cNvSpPr>
            <a:spLocks/>
          </p:cNvSpPr>
          <p:nvPr/>
        </p:nvSpPr>
        <p:spPr bwMode="auto">
          <a:xfrm>
            <a:off x="2812678" y="3194150"/>
            <a:ext cx="9525" cy="14287"/>
          </a:xfrm>
          <a:custGeom>
            <a:avLst/>
            <a:gdLst>
              <a:gd name="T0" fmla="*/ 0 w 6"/>
              <a:gd name="T1" fmla="*/ 2147483647 h 9"/>
              <a:gd name="T2" fmla="*/ 2147483647 w 6"/>
              <a:gd name="T3" fmla="*/ 2147483647 h 9"/>
              <a:gd name="T4" fmla="*/ 2147483647 w 6"/>
              <a:gd name="T5" fmla="*/ 2147483647 h 9"/>
              <a:gd name="T6" fmla="*/ 2147483647 w 6"/>
              <a:gd name="T7" fmla="*/ 2147483647 h 9"/>
              <a:gd name="T8" fmla="*/ 2147483647 w 6"/>
              <a:gd name="T9" fmla="*/ 2147483647 h 9"/>
              <a:gd name="T10" fmla="*/ 2147483647 w 6"/>
              <a:gd name="T11" fmla="*/ 2147483647 h 9"/>
              <a:gd name="T12" fmla="*/ 2147483647 w 6"/>
              <a:gd name="T13" fmla="*/ 0 h 9"/>
              <a:gd name="T14" fmla="*/ 2147483647 w 6"/>
              <a:gd name="T15" fmla="*/ 0 h 9"/>
              <a:gd name="T16" fmla="*/ 0 w 6"/>
              <a:gd name="T17" fmla="*/ 0 h 9"/>
              <a:gd name="T18" fmla="*/ 0 w 6"/>
              <a:gd name="T19" fmla="*/ 2147483647 h 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9"/>
              <a:gd name="T32" fmla="*/ 6 w 6"/>
              <a:gd name="T33" fmla="*/ 9 h 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9">
                <a:moveTo>
                  <a:pt x="0" y="9"/>
                </a:moveTo>
                <a:lnTo>
                  <a:pt x="2" y="9"/>
                </a:lnTo>
                <a:lnTo>
                  <a:pt x="4" y="9"/>
                </a:lnTo>
                <a:lnTo>
                  <a:pt x="4" y="8"/>
                </a:lnTo>
                <a:lnTo>
                  <a:pt x="6" y="4"/>
                </a:lnTo>
                <a:lnTo>
                  <a:pt x="4" y="2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0" y="9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5" name="Freeform 59"/>
          <p:cNvSpPr>
            <a:spLocks/>
          </p:cNvSpPr>
          <p:nvPr/>
        </p:nvSpPr>
        <p:spPr bwMode="auto">
          <a:xfrm>
            <a:off x="2725366" y="3194150"/>
            <a:ext cx="87312" cy="14287"/>
          </a:xfrm>
          <a:custGeom>
            <a:avLst/>
            <a:gdLst>
              <a:gd name="T0" fmla="*/ 0 w 60"/>
              <a:gd name="T1" fmla="*/ 2147483647 h 9"/>
              <a:gd name="T2" fmla="*/ 0 w 60"/>
              <a:gd name="T3" fmla="*/ 2147483647 h 9"/>
              <a:gd name="T4" fmla="*/ 2147483647 w 60"/>
              <a:gd name="T5" fmla="*/ 2147483647 h 9"/>
              <a:gd name="T6" fmla="*/ 2147483647 w 60"/>
              <a:gd name="T7" fmla="*/ 0 h 9"/>
              <a:gd name="T8" fmla="*/ 0 w 60"/>
              <a:gd name="T9" fmla="*/ 0 h 9"/>
              <a:gd name="T10" fmla="*/ 0 w 60"/>
              <a:gd name="T11" fmla="*/ 2147483647 h 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0"/>
              <a:gd name="T19" fmla="*/ 0 h 9"/>
              <a:gd name="T20" fmla="*/ 60 w 60"/>
              <a:gd name="T21" fmla="*/ 9 h 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0" h="9">
                <a:moveTo>
                  <a:pt x="0" y="4"/>
                </a:moveTo>
                <a:lnTo>
                  <a:pt x="0" y="9"/>
                </a:lnTo>
                <a:lnTo>
                  <a:pt x="60" y="9"/>
                </a:lnTo>
                <a:lnTo>
                  <a:pt x="60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6" name="Freeform 60"/>
          <p:cNvSpPr>
            <a:spLocks/>
          </p:cNvSpPr>
          <p:nvPr/>
        </p:nvSpPr>
        <p:spPr bwMode="auto">
          <a:xfrm>
            <a:off x="2715841" y="3194150"/>
            <a:ext cx="9525" cy="14287"/>
          </a:xfrm>
          <a:custGeom>
            <a:avLst/>
            <a:gdLst>
              <a:gd name="T0" fmla="*/ 2147483647 w 6"/>
              <a:gd name="T1" fmla="*/ 0 h 9"/>
              <a:gd name="T2" fmla="*/ 2147483647 w 6"/>
              <a:gd name="T3" fmla="*/ 0 h 9"/>
              <a:gd name="T4" fmla="*/ 2147483647 w 6"/>
              <a:gd name="T5" fmla="*/ 0 h 9"/>
              <a:gd name="T6" fmla="*/ 0 w 6"/>
              <a:gd name="T7" fmla="*/ 2147483647 h 9"/>
              <a:gd name="T8" fmla="*/ 0 w 6"/>
              <a:gd name="T9" fmla="*/ 2147483647 h 9"/>
              <a:gd name="T10" fmla="*/ 0 w 6"/>
              <a:gd name="T11" fmla="*/ 2147483647 h 9"/>
              <a:gd name="T12" fmla="*/ 2147483647 w 6"/>
              <a:gd name="T13" fmla="*/ 2147483647 h 9"/>
              <a:gd name="T14" fmla="*/ 2147483647 w 6"/>
              <a:gd name="T15" fmla="*/ 2147483647 h 9"/>
              <a:gd name="T16" fmla="*/ 2147483647 w 6"/>
              <a:gd name="T17" fmla="*/ 2147483647 h 9"/>
              <a:gd name="T18" fmla="*/ 2147483647 w 6"/>
              <a:gd name="T19" fmla="*/ 0 h 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9"/>
              <a:gd name="T32" fmla="*/ 6 w 6"/>
              <a:gd name="T33" fmla="*/ 9 h 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9">
                <a:moveTo>
                  <a:pt x="6" y="0"/>
                </a:move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0" y="4"/>
                </a:lnTo>
                <a:lnTo>
                  <a:pt x="0" y="8"/>
                </a:lnTo>
                <a:lnTo>
                  <a:pt x="2" y="9"/>
                </a:lnTo>
                <a:lnTo>
                  <a:pt x="4" y="9"/>
                </a:lnTo>
                <a:lnTo>
                  <a:pt x="6" y="9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7" name="Freeform 61"/>
          <p:cNvSpPr>
            <a:spLocks/>
          </p:cNvSpPr>
          <p:nvPr/>
        </p:nvSpPr>
        <p:spPr bwMode="auto">
          <a:xfrm>
            <a:off x="2812678" y="1646337"/>
            <a:ext cx="9525" cy="19050"/>
          </a:xfrm>
          <a:custGeom>
            <a:avLst/>
            <a:gdLst>
              <a:gd name="T0" fmla="*/ 0 w 6"/>
              <a:gd name="T1" fmla="*/ 2147483647 h 12"/>
              <a:gd name="T2" fmla="*/ 2147483647 w 6"/>
              <a:gd name="T3" fmla="*/ 2147483647 h 12"/>
              <a:gd name="T4" fmla="*/ 2147483647 w 6"/>
              <a:gd name="T5" fmla="*/ 2147483647 h 12"/>
              <a:gd name="T6" fmla="*/ 2147483647 w 6"/>
              <a:gd name="T7" fmla="*/ 2147483647 h 12"/>
              <a:gd name="T8" fmla="*/ 2147483647 w 6"/>
              <a:gd name="T9" fmla="*/ 2147483647 h 12"/>
              <a:gd name="T10" fmla="*/ 2147483647 w 6"/>
              <a:gd name="T11" fmla="*/ 2147483647 h 12"/>
              <a:gd name="T12" fmla="*/ 2147483647 w 6"/>
              <a:gd name="T13" fmla="*/ 2147483647 h 12"/>
              <a:gd name="T14" fmla="*/ 2147483647 w 6"/>
              <a:gd name="T15" fmla="*/ 0 h 12"/>
              <a:gd name="T16" fmla="*/ 0 w 6"/>
              <a:gd name="T17" fmla="*/ 0 h 12"/>
              <a:gd name="T18" fmla="*/ 0 w 6"/>
              <a:gd name="T19" fmla="*/ 2147483647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12"/>
              <a:gd name="T32" fmla="*/ 6 w 6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12">
                <a:moveTo>
                  <a:pt x="0" y="12"/>
                </a:moveTo>
                <a:lnTo>
                  <a:pt x="2" y="10"/>
                </a:lnTo>
                <a:lnTo>
                  <a:pt x="4" y="10"/>
                </a:lnTo>
                <a:lnTo>
                  <a:pt x="4" y="8"/>
                </a:lnTo>
                <a:lnTo>
                  <a:pt x="6" y="6"/>
                </a:lnTo>
                <a:lnTo>
                  <a:pt x="4" y="2"/>
                </a:lnTo>
                <a:lnTo>
                  <a:pt x="2" y="0"/>
                </a:lnTo>
                <a:lnTo>
                  <a:pt x="0" y="0"/>
                </a:lnTo>
                <a:lnTo>
                  <a:pt x="0" y="1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8" name="Freeform 62"/>
          <p:cNvSpPr>
            <a:spLocks/>
          </p:cNvSpPr>
          <p:nvPr/>
        </p:nvSpPr>
        <p:spPr bwMode="auto">
          <a:xfrm>
            <a:off x="2725366" y="1646337"/>
            <a:ext cx="87312" cy="19050"/>
          </a:xfrm>
          <a:custGeom>
            <a:avLst/>
            <a:gdLst>
              <a:gd name="T0" fmla="*/ 0 w 60"/>
              <a:gd name="T1" fmla="*/ 2147483647 h 12"/>
              <a:gd name="T2" fmla="*/ 0 w 60"/>
              <a:gd name="T3" fmla="*/ 2147483647 h 12"/>
              <a:gd name="T4" fmla="*/ 2147483647 w 60"/>
              <a:gd name="T5" fmla="*/ 2147483647 h 12"/>
              <a:gd name="T6" fmla="*/ 2147483647 w 60"/>
              <a:gd name="T7" fmla="*/ 0 h 12"/>
              <a:gd name="T8" fmla="*/ 0 w 60"/>
              <a:gd name="T9" fmla="*/ 0 h 12"/>
              <a:gd name="T10" fmla="*/ 0 w 60"/>
              <a:gd name="T11" fmla="*/ 2147483647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0"/>
              <a:gd name="T19" fmla="*/ 0 h 12"/>
              <a:gd name="T20" fmla="*/ 60 w 60"/>
              <a:gd name="T21" fmla="*/ 12 h 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0" h="12">
                <a:moveTo>
                  <a:pt x="0" y="6"/>
                </a:moveTo>
                <a:lnTo>
                  <a:pt x="0" y="12"/>
                </a:lnTo>
                <a:lnTo>
                  <a:pt x="60" y="12"/>
                </a:lnTo>
                <a:lnTo>
                  <a:pt x="60" y="0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9" name="Freeform 63"/>
          <p:cNvSpPr>
            <a:spLocks/>
          </p:cNvSpPr>
          <p:nvPr/>
        </p:nvSpPr>
        <p:spPr bwMode="auto">
          <a:xfrm>
            <a:off x="2715841" y="1646337"/>
            <a:ext cx="9525" cy="19050"/>
          </a:xfrm>
          <a:custGeom>
            <a:avLst/>
            <a:gdLst>
              <a:gd name="T0" fmla="*/ 2147483647 w 6"/>
              <a:gd name="T1" fmla="*/ 0 h 12"/>
              <a:gd name="T2" fmla="*/ 2147483647 w 6"/>
              <a:gd name="T3" fmla="*/ 0 h 12"/>
              <a:gd name="T4" fmla="*/ 2147483647 w 6"/>
              <a:gd name="T5" fmla="*/ 2147483647 h 12"/>
              <a:gd name="T6" fmla="*/ 0 w 6"/>
              <a:gd name="T7" fmla="*/ 2147483647 h 12"/>
              <a:gd name="T8" fmla="*/ 0 w 6"/>
              <a:gd name="T9" fmla="*/ 2147483647 h 12"/>
              <a:gd name="T10" fmla="*/ 0 w 6"/>
              <a:gd name="T11" fmla="*/ 2147483647 h 12"/>
              <a:gd name="T12" fmla="*/ 2147483647 w 6"/>
              <a:gd name="T13" fmla="*/ 2147483647 h 12"/>
              <a:gd name="T14" fmla="*/ 2147483647 w 6"/>
              <a:gd name="T15" fmla="*/ 2147483647 h 12"/>
              <a:gd name="T16" fmla="*/ 2147483647 w 6"/>
              <a:gd name="T17" fmla="*/ 2147483647 h 12"/>
              <a:gd name="T18" fmla="*/ 2147483647 w 6"/>
              <a:gd name="T19" fmla="*/ 0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12"/>
              <a:gd name="T32" fmla="*/ 6 w 6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12">
                <a:moveTo>
                  <a:pt x="6" y="0"/>
                </a:moveTo>
                <a:lnTo>
                  <a:pt x="4" y="0"/>
                </a:lnTo>
                <a:lnTo>
                  <a:pt x="2" y="2"/>
                </a:lnTo>
                <a:lnTo>
                  <a:pt x="0" y="2"/>
                </a:lnTo>
                <a:lnTo>
                  <a:pt x="0" y="6"/>
                </a:lnTo>
                <a:lnTo>
                  <a:pt x="0" y="8"/>
                </a:lnTo>
                <a:lnTo>
                  <a:pt x="2" y="10"/>
                </a:lnTo>
                <a:lnTo>
                  <a:pt x="4" y="10"/>
                </a:lnTo>
                <a:lnTo>
                  <a:pt x="6" y="12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0" name="Freeform 64"/>
          <p:cNvSpPr>
            <a:spLocks/>
          </p:cNvSpPr>
          <p:nvPr/>
        </p:nvSpPr>
        <p:spPr bwMode="auto">
          <a:xfrm>
            <a:off x="2812678" y="2867125"/>
            <a:ext cx="9525" cy="17462"/>
          </a:xfrm>
          <a:custGeom>
            <a:avLst/>
            <a:gdLst>
              <a:gd name="T0" fmla="*/ 0 w 6"/>
              <a:gd name="T1" fmla="*/ 2147483647 h 11"/>
              <a:gd name="T2" fmla="*/ 2147483647 w 6"/>
              <a:gd name="T3" fmla="*/ 2147483647 h 11"/>
              <a:gd name="T4" fmla="*/ 2147483647 w 6"/>
              <a:gd name="T5" fmla="*/ 2147483647 h 11"/>
              <a:gd name="T6" fmla="*/ 2147483647 w 6"/>
              <a:gd name="T7" fmla="*/ 2147483647 h 11"/>
              <a:gd name="T8" fmla="*/ 2147483647 w 6"/>
              <a:gd name="T9" fmla="*/ 2147483647 h 11"/>
              <a:gd name="T10" fmla="*/ 2147483647 w 6"/>
              <a:gd name="T11" fmla="*/ 2147483647 h 11"/>
              <a:gd name="T12" fmla="*/ 2147483647 w 6"/>
              <a:gd name="T13" fmla="*/ 2147483647 h 11"/>
              <a:gd name="T14" fmla="*/ 2147483647 w 6"/>
              <a:gd name="T15" fmla="*/ 0 h 11"/>
              <a:gd name="T16" fmla="*/ 0 w 6"/>
              <a:gd name="T17" fmla="*/ 0 h 11"/>
              <a:gd name="T18" fmla="*/ 0 w 6"/>
              <a:gd name="T19" fmla="*/ 2147483647 h 1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11"/>
              <a:gd name="T32" fmla="*/ 6 w 6"/>
              <a:gd name="T33" fmla="*/ 11 h 1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11">
                <a:moveTo>
                  <a:pt x="0" y="11"/>
                </a:moveTo>
                <a:lnTo>
                  <a:pt x="2" y="10"/>
                </a:lnTo>
                <a:lnTo>
                  <a:pt x="4" y="10"/>
                </a:lnTo>
                <a:lnTo>
                  <a:pt x="4" y="8"/>
                </a:lnTo>
                <a:lnTo>
                  <a:pt x="6" y="6"/>
                </a:lnTo>
                <a:lnTo>
                  <a:pt x="4" y="4"/>
                </a:lnTo>
                <a:lnTo>
                  <a:pt x="4" y="2"/>
                </a:lnTo>
                <a:lnTo>
                  <a:pt x="2" y="0"/>
                </a:lnTo>
                <a:lnTo>
                  <a:pt x="0" y="0"/>
                </a:lnTo>
                <a:lnTo>
                  <a:pt x="0" y="11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1" name="Freeform 65"/>
          <p:cNvSpPr>
            <a:spLocks/>
          </p:cNvSpPr>
          <p:nvPr/>
        </p:nvSpPr>
        <p:spPr bwMode="auto">
          <a:xfrm>
            <a:off x="2725366" y="2867125"/>
            <a:ext cx="87312" cy="17462"/>
          </a:xfrm>
          <a:custGeom>
            <a:avLst/>
            <a:gdLst>
              <a:gd name="T0" fmla="*/ 0 w 60"/>
              <a:gd name="T1" fmla="*/ 2147483647 h 11"/>
              <a:gd name="T2" fmla="*/ 0 w 60"/>
              <a:gd name="T3" fmla="*/ 2147483647 h 11"/>
              <a:gd name="T4" fmla="*/ 2147483647 w 60"/>
              <a:gd name="T5" fmla="*/ 2147483647 h 11"/>
              <a:gd name="T6" fmla="*/ 2147483647 w 60"/>
              <a:gd name="T7" fmla="*/ 0 h 11"/>
              <a:gd name="T8" fmla="*/ 0 w 60"/>
              <a:gd name="T9" fmla="*/ 0 h 11"/>
              <a:gd name="T10" fmla="*/ 0 w 60"/>
              <a:gd name="T11" fmla="*/ 2147483647 h 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0"/>
              <a:gd name="T19" fmla="*/ 0 h 11"/>
              <a:gd name="T20" fmla="*/ 60 w 60"/>
              <a:gd name="T21" fmla="*/ 11 h 1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0" h="11">
                <a:moveTo>
                  <a:pt x="0" y="6"/>
                </a:moveTo>
                <a:lnTo>
                  <a:pt x="0" y="11"/>
                </a:lnTo>
                <a:lnTo>
                  <a:pt x="60" y="11"/>
                </a:lnTo>
                <a:lnTo>
                  <a:pt x="60" y="0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2" name="Freeform 66"/>
          <p:cNvSpPr>
            <a:spLocks/>
          </p:cNvSpPr>
          <p:nvPr/>
        </p:nvSpPr>
        <p:spPr bwMode="auto">
          <a:xfrm>
            <a:off x="2715841" y="2867125"/>
            <a:ext cx="9525" cy="17462"/>
          </a:xfrm>
          <a:custGeom>
            <a:avLst/>
            <a:gdLst>
              <a:gd name="T0" fmla="*/ 2147483647 w 6"/>
              <a:gd name="T1" fmla="*/ 0 h 11"/>
              <a:gd name="T2" fmla="*/ 2147483647 w 6"/>
              <a:gd name="T3" fmla="*/ 0 h 11"/>
              <a:gd name="T4" fmla="*/ 2147483647 w 6"/>
              <a:gd name="T5" fmla="*/ 2147483647 h 11"/>
              <a:gd name="T6" fmla="*/ 0 w 6"/>
              <a:gd name="T7" fmla="*/ 2147483647 h 11"/>
              <a:gd name="T8" fmla="*/ 0 w 6"/>
              <a:gd name="T9" fmla="*/ 2147483647 h 11"/>
              <a:gd name="T10" fmla="*/ 0 w 6"/>
              <a:gd name="T11" fmla="*/ 2147483647 h 11"/>
              <a:gd name="T12" fmla="*/ 2147483647 w 6"/>
              <a:gd name="T13" fmla="*/ 2147483647 h 11"/>
              <a:gd name="T14" fmla="*/ 2147483647 w 6"/>
              <a:gd name="T15" fmla="*/ 2147483647 h 11"/>
              <a:gd name="T16" fmla="*/ 2147483647 w 6"/>
              <a:gd name="T17" fmla="*/ 2147483647 h 11"/>
              <a:gd name="T18" fmla="*/ 2147483647 w 6"/>
              <a:gd name="T19" fmla="*/ 0 h 1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11"/>
              <a:gd name="T32" fmla="*/ 6 w 6"/>
              <a:gd name="T33" fmla="*/ 11 h 1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11">
                <a:moveTo>
                  <a:pt x="6" y="0"/>
                </a:moveTo>
                <a:lnTo>
                  <a:pt x="4" y="0"/>
                </a:lnTo>
                <a:lnTo>
                  <a:pt x="2" y="2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2" y="10"/>
                </a:lnTo>
                <a:lnTo>
                  <a:pt x="4" y="10"/>
                </a:lnTo>
                <a:lnTo>
                  <a:pt x="6" y="11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3" name="Freeform 67"/>
          <p:cNvSpPr>
            <a:spLocks/>
          </p:cNvSpPr>
          <p:nvPr/>
        </p:nvSpPr>
        <p:spPr bwMode="auto">
          <a:xfrm>
            <a:off x="3533403" y="2354362"/>
            <a:ext cx="17463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4"/>
                </a:lnTo>
                <a:lnTo>
                  <a:pt x="5" y="6"/>
                </a:lnTo>
                <a:lnTo>
                  <a:pt x="7" y="4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4" name="Freeform 68"/>
          <p:cNvSpPr>
            <a:spLocks/>
          </p:cNvSpPr>
          <p:nvPr/>
        </p:nvSpPr>
        <p:spPr bwMode="auto">
          <a:xfrm>
            <a:off x="3533403" y="2259112"/>
            <a:ext cx="17463" cy="95250"/>
          </a:xfrm>
          <a:custGeom>
            <a:avLst/>
            <a:gdLst>
              <a:gd name="T0" fmla="*/ 2147483647 w 11"/>
              <a:gd name="T1" fmla="*/ 0 h 60"/>
              <a:gd name="T2" fmla="*/ 0 w 11"/>
              <a:gd name="T3" fmla="*/ 0 h 60"/>
              <a:gd name="T4" fmla="*/ 0 w 11"/>
              <a:gd name="T5" fmla="*/ 2147483647 h 60"/>
              <a:gd name="T6" fmla="*/ 2147483647 w 11"/>
              <a:gd name="T7" fmla="*/ 2147483647 h 60"/>
              <a:gd name="T8" fmla="*/ 2147483647 w 11"/>
              <a:gd name="T9" fmla="*/ 0 h 60"/>
              <a:gd name="T10" fmla="*/ 2147483647 w 11"/>
              <a:gd name="T11" fmla="*/ 0 h 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60"/>
              <a:gd name="T20" fmla="*/ 11 w 11"/>
              <a:gd name="T21" fmla="*/ 60 h 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60">
                <a:moveTo>
                  <a:pt x="5" y="0"/>
                </a:moveTo>
                <a:lnTo>
                  <a:pt x="0" y="0"/>
                </a:lnTo>
                <a:lnTo>
                  <a:pt x="0" y="60"/>
                </a:lnTo>
                <a:lnTo>
                  <a:pt x="11" y="60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5" name="Freeform 69"/>
          <p:cNvSpPr>
            <a:spLocks/>
          </p:cNvSpPr>
          <p:nvPr/>
        </p:nvSpPr>
        <p:spPr bwMode="auto">
          <a:xfrm>
            <a:off x="3533403" y="2249587"/>
            <a:ext cx="17463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2147483647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2147483647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11" y="4"/>
                </a:lnTo>
                <a:lnTo>
                  <a:pt x="9" y="2"/>
                </a:lnTo>
                <a:lnTo>
                  <a:pt x="7" y="0"/>
                </a:lnTo>
                <a:lnTo>
                  <a:pt x="5" y="0"/>
                </a:lnTo>
                <a:lnTo>
                  <a:pt x="4" y="0"/>
                </a:lnTo>
                <a:lnTo>
                  <a:pt x="2" y="2"/>
                </a:lnTo>
                <a:lnTo>
                  <a:pt x="0" y="4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6" name="Freeform 70"/>
          <p:cNvSpPr>
            <a:spLocks/>
          </p:cNvSpPr>
          <p:nvPr/>
        </p:nvSpPr>
        <p:spPr bwMode="auto">
          <a:xfrm>
            <a:off x="3533403" y="3575150"/>
            <a:ext cx="17463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6"/>
                </a:lnTo>
                <a:lnTo>
                  <a:pt x="5" y="6"/>
                </a:lnTo>
                <a:lnTo>
                  <a:pt x="7" y="6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7" name="Freeform 71"/>
          <p:cNvSpPr>
            <a:spLocks/>
          </p:cNvSpPr>
          <p:nvPr/>
        </p:nvSpPr>
        <p:spPr bwMode="auto">
          <a:xfrm>
            <a:off x="3533403" y="3478312"/>
            <a:ext cx="17463" cy="96838"/>
          </a:xfrm>
          <a:custGeom>
            <a:avLst/>
            <a:gdLst>
              <a:gd name="T0" fmla="*/ 2147483647 w 11"/>
              <a:gd name="T1" fmla="*/ 0 h 61"/>
              <a:gd name="T2" fmla="*/ 0 w 11"/>
              <a:gd name="T3" fmla="*/ 0 h 61"/>
              <a:gd name="T4" fmla="*/ 0 w 11"/>
              <a:gd name="T5" fmla="*/ 2147483647 h 61"/>
              <a:gd name="T6" fmla="*/ 2147483647 w 11"/>
              <a:gd name="T7" fmla="*/ 2147483647 h 61"/>
              <a:gd name="T8" fmla="*/ 2147483647 w 11"/>
              <a:gd name="T9" fmla="*/ 0 h 61"/>
              <a:gd name="T10" fmla="*/ 2147483647 w 11"/>
              <a:gd name="T11" fmla="*/ 0 h 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61"/>
              <a:gd name="T20" fmla="*/ 11 w 11"/>
              <a:gd name="T21" fmla="*/ 61 h 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61">
                <a:moveTo>
                  <a:pt x="5" y="0"/>
                </a:moveTo>
                <a:lnTo>
                  <a:pt x="0" y="0"/>
                </a:lnTo>
                <a:lnTo>
                  <a:pt x="0" y="61"/>
                </a:lnTo>
                <a:lnTo>
                  <a:pt x="11" y="61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8" name="Freeform 72"/>
          <p:cNvSpPr>
            <a:spLocks/>
          </p:cNvSpPr>
          <p:nvPr/>
        </p:nvSpPr>
        <p:spPr bwMode="auto">
          <a:xfrm>
            <a:off x="3533403" y="3470375"/>
            <a:ext cx="17463" cy="7937"/>
          </a:xfrm>
          <a:custGeom>
            <a:avLst/>
            <a:gdLst>
              <a:gd name="T0" fmla="*/ 2147483647 w 11"/>
              <a:gd name="T1" fmla="*/ 2147483647 h 5"/>
              <a:gd name="T2" fmla="*/ 2147483647 w 11"/>
              <a:gd name="T3" fmla="*/ 2147483647 h 5"/>
              <a:gd name="T4" fmla="*/ 2147483647 w 11"/>
              <a:gd name="T5" fmla="*/ 2147483647 h 5"/>
              <a:gd name="T6" fmla="*/ 2147483647 w 11"/>
              <a:gd name="T7" fmla="*/ 2147483647 h 5"/>
              <a:gd name="T8" fmla="*/ 2147483647 w 11"/>
              <a:gd name="T9" fmla="*/ 0 h 5"/>
              <a:gd name="T10" fmla="*/ 2147483647 w 11"/>
              <a:gd name="T11" fmla="*/ 2147483647 h 5"/>
              <a:gd name="T12" fmla="*/ 2147483647 w 11"/>
              <a:gd name="T13" fmla="*/ 2147483647 h 5"/>
              <a:gd name="T14" fmla="*/ 0 w 11"/>
              <a:gd name="T15" fmla="*/ 2147483647 h 5"/>
              <a:gd name="T16" fmla="*/ 0 w 11"/>
              <a:gd name="T17" fmla="*/ 2147483647 h 5"/>
              <a:gd name="T18" fmla="*/ 2147483647 w 11"/>
              <a:gd name="T19" fmla="*/ 2147483647 h 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5"/>
              <a:gd name="T32" fmla="*/ 11 w 11"/>
              <a:gd name="T33" fmla="*/ 5 h 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5">
                <a:moveTo>
                  <a:pt x="11" y="5"/>
                </a:moveTo>
                <a:lnTo>
                  <a:pt x="11" y="4"/>
                </a:lnTo>
                <a:lnTo>
                  <a:pt x="9" y="2"/>
                </a:lnTo>
                <a:lnTo>
                  <a:pt x="7" y="2"/>
                </a:lnTo>
                <a:lnTo>
                  <a:pt x="5" y="0"/>
                </a:lnTo>
                <a:lnTo>
                  <a:pt x="4" y="2"/>
                </a:lnTo>
                <a:lnTo>
                  <a:pt x="2" y="2"/>
                </a:lnTo>
                <a:lnTo>
                  <a:pt x="0" y="4"/>
                </a:lnTo>
                <a:lnTo>
                  <a:pt x="0" y="5"/>
                </a:lnTo>
                <a:lnTo>
                  <a:pt x="11" y="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39" name="Freeform 73"/>
          <p:cNvSpPr>
            <a:spLocks/>
          </p:cNvSpPr>
          <p:nvPr/>
        </p:nvSpPr>
        <p:spPr bwMode="auto">
          <a:xfrm>
            <a:off x="3842966" y="2354362"/>
            <a:ext cx="17462" cy="9525"/>
          </a:xfrm>
          <a:custGeom>
            <a:avLst/>
            <a:gdLst>
              <a:gd name="T0" fmla="*/ 0 w 12"/>
              <a:gd name="T1" fmla="*/ 0 h 6"/>
              <a:gd name="T2" fmla="*/ 0 w 12"/>
              <a:gd name="T3" fmla="*/ 2147483647 h 6"/>
              <a:gd name="T4" fmla="*/ 2147483647 w 12"/>
              <a:gd name="T5" fmla="*/ 2147483647 h 6"/>
              <a:gd name="T6" fmla="*/ 2147483647 w 12"/>
              <a:gd name="T7" fmla="*/ 2147483647 h 6"/>
              <a:gd name="T8" fmla="*/ 2147483647 w 12"/>
              <a:gd name="T9" fmla="*/ 2147483647 h 6"/>
              <a:gd name="T10" fmla="*/ 2147483647 w 12"/>
              <a:gd name="T11" fmla="*/ 2147483647 h 6"/>
              <a:gd name="T12" fmla="*/ 2147483647 w 12"/>
              <a:gd name="T13" fmla="*/ 2147483647 h 6"/>
              <a:gd name="T14" fmla="*/ 2147483647 w 12"/>
              <a:gd name="T15" fmla="*/ 2147483647 h 6"/>
              <a:gd name="T16" fmla="*/ 2147483647 w 12"/>
              <a:gd name="T17" fmla="*/ 0 h 6"/>
              <a:gd name="T18" fmla="*/ 0 w 12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6"/>
              <a:gd name="T32" fmla="*/ 12 w 12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4"/>
                </a:lnTo>
                <a:lnTo>
                  <a:pt x="6" y="6"/>
                </a:lnTo>
                <a:lnTo>
                  <a:pt x="8" y="4"/>
                </a:lnTo>
                <a:lnTo>
                  <a:pt x="10" y="4"/>
                </a:lnTo>
                <a:lnTo>
                  <a:pt x="12" y="2"/>
                </a:lnTo>
                <a:lnTo>
                  <a:pt x="12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0" name="Freeform 74"/>
          <p:cNvSpPr>
            <a:spLocks/>
          </p:cNvSpPr>
          <p:nvPr/>
        </p:nvSpPr>
        <p:spPr bwMode="auto">
          <a:xfrm>
            <a:off x="3842966" y="2259112"/>
            <a:ext cx="17462" cy="95250"/>
          </a:xfrm>
          <a:custGeom>
            <a:avLst/>
            <a:gdLst>
              <a:gd name="T0" fmla="*/ 2147483647 w 12"/>
              <a:gd name="T1" fmla="*/ 0 h 60"/>
              <a:gd name="T2" fmla="*/ 0 w 12"/>
              <a:gd name="T3" fmla="*/ 0 h 60"/>
              <a:gd name="T4" fmla="*/ 0 w 12"/>
              <a:gd name="T5" fmla="*/ 2147483647 h 60"/>
              <a:gd name="T6" fmla="*/ 2147483647 w 12"/>
              <a:gd name="T7" fmla="*/ 2147483647 h 60"/>
              <a:gd name="T8" fmla="*/ 2147483647 w 12"/>
              <a:gd name="T9" fmla="*/ 0 h 60"/>
              <a:gd name="T10" fmla="*/ 2147483647 w 12"/>
              <a:gd name="T11" fmla="*/ 0 h 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"/>
              <a:gd name="T19" fmla="*/ 0 h 60"/>
              <a:gd name="T20" fmla="*/ 12 w 12"/>
              <a:gd name="T21" fmla="*/ 60 h 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" h="60">
                <a:moveTo>
                  <a:pt x="6" y="0"/>
                </a:moveTo>
                <a:lnTo>
                  <a:pt x="0" y="0"/>
                </a:lnTo>
                <a:lnTo>
                  <a:pt x="0" y="60"/>
                </a:lnTo>
                <a:lnTo>
                  <a:pt x="12" y="60"/>
                </a:lnTo>
                <a:lnTo>
                  <a:pt x="12" y="0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1" name="Freeform 75"/>
          <p:cNvSpPr>
            <a:spLocks/>
          </p:cNvSpPr>
          <p:nvPr/>
        </p:nvSpPr>
        <p:spPr bwMode="auto">
          <a:xfrm>
            <a:off x="3842966" y="2249587"/>
            <a:ext cx="17462" cy="9525"/>
          </a:xfrm>
          <a:custGeom>
            <a:avLst/>
            <a:gdLst>
              <a:gd name="T0" fmla="*/ 2147483647 w 12"/>
              <a:gd name="T1" fmla="*/ 2147483647 h 6"/>
              <a:gd name="T2" fmla="*/ 2147483647 w 12"/>
              <a:gd name="T3" fmla="*/ 2147483647 h 6"/>
              <a:gd name="T4" fmla="*/ 2147483647 w 12"/>
              <a:gd name="T5" fmla="*/ 2147483647 h 6"/>
              <a:gd name="T6" fmla="*/ 2147483647 w 12"/>
              <a:gd name="T7" fmla="*/ 0 h 6"/>
              <a:gd name="T8" fmla="*/ 2147483647 w 12"/>
              <a:gd name="T9" fmla="*/ 0 h 6"/>
              <a:gd name="T10" fmla="*/ 2147483647 w 12"/>
              <a:gd name="T11" fmla="*/ 0 h 6"/>
              <a:gd name="T12" fmla="*/ 2147483647 w 12"/>
              <a:gd name="T13" fmla="*/ 2147483647 h 6"/>
              <a:gd name="T14" fmla="*/ 0 w 12"/>
              <a:gd name="T15" fmla="*/ 2147483647 h 6"/>
              <a:gd name="T16" fmla="*/ 0 w 12"/>
              <a:gd name="T17" fmla="*/ 2147483647 h 6"/>
              <a:gd name="T18" fmla="*/ 2147483647 w 12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6"/>
              <a:gd name="T32" fmla="*/ 12 w 12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6">
                <a:moveTo>
                  <a:pt x="12" y="6"/>
                </a:moveTo>
                <a:lnTo>
                  <a:pt x="12" y="4"/>
                </a:lnTo>
                <a:lnTo>
                  <a:pt x="10" y="2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2"/>
                </a:lnTo>
                <a:lnTo>
                  <a:pt x="0" y="4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2" name="Freeform 76"/>
          <p:cNvSpPr>
            <a:spLocks/>
          </p:cNvSpPr>
          <p:nvPr/>
        </p:nvSpPr>
        <p:spPr bwMode="auto">
          <a:xfrm>
            <a:off x="3842966" y="3575150"/>
            <a:ext cx="17462" cy="9525"/>
          </a:xfrm>
          <a:custGeom>
            <a:avLst/>
            <a:gdLst>
              <a:gd name="T0" fmla="*/ 0 w 12"/>
              <a:gd name="T1" fmla="*/ 0 h 6"/>
              <a:gd name="T2" fmla="*/ 0 w 12"/>
              <a:gd name="T3" fmla="*/ 2147483647 h 6"/>
              <a:gd name="T4" fmla="*/ 2147483647 w 12"/>
              <a:gd name="T5" fmla="*/ 2147483647 h 6"/>
              <a:gd name="T6" fmla="*/ 2147483647 w 12"/>
              <a:gd name="T7" fmla="*/ 2147483647 h 6"/>
              <a:gd name="T8" fmla="*/ 2147483647 w 12"/>
              <a:gd name="T9" fmla="*/ 2147483647 h 6"/>
              <a:gd name="T10" fmla="*/ 2147483647 w 12"/>
              <a:gd name="T11" fmla="*/ 2147483647 h 6"/>
              <a:gd name="T12" fmla="*/ 2147483647 w 12"/>
              <a:gd name="T13" fmla="*/ 2147483647 h 6"/>
              <a:gd name="T14" fmla="*/ 2147483647 w 12"/>
              <a:gd name="T15" fmla="*/ 2147483647 h 6"/>
              <a:gd name="T16" fmla="*/ 2147483647 w 12"/>
              <a:gd name="T17" fmla="*/ 0 h 6"/>
              <a:gd name="T18" fmla="*/ 0 w 12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6"/>
              <a:gd name="T32" fmla="*/ 12 w 12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6"/>
                </a:lnTo>
                <a:lnTo>
                  <a:pt x="6" y="6"/>
                </a:lnTo>
                <a:lnTo>
                  <a:pt x="8" y="6"/>
                </a:lnTo>
                <a:lnTo>
                  <a:pt x="10" y="4"/>
                </a:lnTo>
                <a:lnTo>
                  <a:pt x="12" y="2"/>
                </a:lnTo>
                <a:lnTo>
                  <a:pt x="12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3" name="Freeform 77"/>
          <p:cNvSpPr>
            <a:spLocks/>
          </p:cNvSpPr>
          <p:nvPr/>
        </p:nvSpPr>
        <p:spPr bwMode="auto">
          <a:xfrm>
            <a:off x="3842966" y="3478312"/>
            <a:ext cx="17462" cy="96838"/>
          </a:xfrm>
          <a:custGeom>
            <a:avLst/>
            <a:gdLst>
              <a:gd name="T0" fmla="*/ 2147483647 w 12"/>
              <a:gd name="T1" fmla="*/ 0 h 61"/>
              <a:gd name="T2" fmla="*/ 0 w 12"/>
              <a:gd name="T3" fmla="*/ 0 h 61"/>
              <a:gd name="T4" fmla="*/ 0 w 12"/>
              <a:gd name="T5" fmla="*/ 2147483647 h 61"/>
              <a:gd name="T6" fmla="*/ 2147483647 w 12"/>
              <a:gd name="T7" fmla="*/ 2147483647 h 61"/>
              <a:gd name="T8" fmla="*/ 2147483647 w 12"/>
              <a:gd name="T9" fmla="*/ 0 h 61"/>
              <a:gd name="T10" fmla="*/ 2147483647 w 12"/>
              <a:gd name="T11" fmla="*/ 0 h 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"/>
              <a:gd name="T19" fmla="*/ 0 h 61"/>
              <a:gd name="T20" fmla="*/ 12 w 12"/>
              <a:gd name="T21" fmla="*/ 61 h 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" h="61">
                <a:moveTo>
                  <a:pt x="6" y="0"/>
                </a:moveTo>
                <a:lnTo>
                  <a:pt x="0" y="0"/>
                </a:lnTo>
                <a:lnTo>
                  <a:pt x="0" y="61"/>
                </a:lnTo>
                <a:lnTo>
                  <a:pt x="12" y="61"/>
                </a:lnTo>
                <a:lnTo>
                  <a:pt x="12" y="0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4" name="Freeform 78"/>
          <p:cNvSpPr>
            <a:spLocks/>
          </p:cNvSpPr>
          <p:nvPr/>
        </p:nvSpPr>
        <p:spPr bwMode="auto">
          <a:xfrm>
            <a:off x="3842966" y="3470375"/>
            <a:ext cx="17462" cy="7937"/>
          </a:xfrm>
          <a:custGeom>
            <a:avLst/>
            <a:gdLst>
              <a:gd name="T0" fmla="*/ 2147483647 w 12"/>
              <a:gd name="T1" fmla="*/ 2147483647 h 5"/>
              <a:gd name="T2" fmla="*/ 2147483647 w 12"/>
              <a:gd name="T3" fmla="*/ 2147483647 h 5"/>
              <a:gd name="T4" fmla="*/ 2147483647 w 12"/>
              <a:gd name="T5" fmla="*/ 2147483647 h 5"/>
              <a:gd name="T6" fmla="*/ 2147483647 w 12"/>
              <a:gd name="T7" fmla="*/ 2147483647 h 5"/>
              <a:gd name="T8" fmla="*/ 2147483647 w 12"/>
              <a:gd name="T9" fmla="*/ 0 h 5"/>
              <a:gd name="T10" fmla="*/ 2147483647 w 12"/>
              <a:gd name="T11" fmla="*/ 2147483647 h 5"/>
              <a:gd name="T12" fmla="*/ 2147483647 w 12"/>
              <a:gd name="T13" fmla="*/ 2147483647 h 5"/>
              <a:gd name="T14" fmla="*/ 0 w 12"/>
              <a:gd name="T15" fmla="*/ 2147483647 h 5"/>
              <a:gd name="T16" fmla="*/ 0 w 12"/>
              <a:gd name="T17" fmla="*/ 2147483647 h 5"/>
              <a:gd name="T18" fmla="*/ 2147483647 w 12"/>
              <a:gd name="T19" fmla="*/ 2147483647 h 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5"/>
              <a:gd name="T32" fmla="*/ 12 w 12"/>
              <a:gd name="T33" fmla="*/ 5 h 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5">
                <a:moveTo>
                  <a:pt x="12" y="5"/>
                </a:moveTo>
                <a:lnTo>
                  <a:pt x="12" y="4"/>
                </a:lnTo>
                <a:lnTo>
                  <a:pt x="10" y="2"/>
                </a:lnTo>
                <a:lnTo>
                  <a:pt x="8" y="2"/>
                </a:lnTo>
                <a:lnTo>
                  <a:pt x="6" y="0"/>
                </a:lnTo>
                <a:lnTo>
                  <a:pt x="4" y="2"/>
                </a:lnTo>
                <a:lnTo>
                  <a:pt x="2" y="2"/>
                </a:lnTo>
                <a:lnTo>
                  <a:pt x="0" y="4"/>
                </a:lnTo>
                <a:lnTo>
                  <a:pt x="0" y="5"/>
                </a:lnTo>
                <a:lnTo>
                  <a:pt x="12" y="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5" name="Freeform 79"/>
          <p:cNvSpPr>
            <a:spLocks/>
          </p:cNvSpPr>
          <p:nvPr/>
        </p:nvSpPr>
        <p:spPr bwMode="auto">
          <a:xfrm>
            <a:off x="4154116" y="2354362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4"/>
                </a:lnTo>
                <a:lnTo>
                  <a:pt x="6" y="6"/>
                </a:lnTo>
                <a:lnTo>
                  <a:pt x="8" y="4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6" name="Freeform 80"/>
          <p:cNvSpPr>
            <a:spLocks/>
          </p:cNvSpPr>
          <p:nvPr/>
        </p:nvSpPr>
        <p:spPr bwMode="auto">
          <a:xfrm>
            <a:off x="4154116" y="2259112"/>
            <a:ext cx="15875" cy="95250"/>
          </a:xfrm>
          <a:custGeom>
            <a:avLst/>
            <a:gdLst>
              <a:gd name="T0" fmla="*/ 2147483647 w 11"/>
              <a:gd name="T1" fmla="*/ 0 h 60"/>
              <a:gd name="T2" fmla="*/ 0 w 11"/>
              <a:gd name="T3" fmla="*/ 0 h 60"/>
              <a:gd name="T4" fmla="*/ 0 w 11"/>
              <a:gd name="T5" fmla="*/ 2147483647 h 60"/>
              <a:gd name="T6" fmla="*/ 2147483647 w 11"/>
              <a:gd name="T7" fmla="*/ 2147483647 h 60"/>
              <a:gd name="T8" fmla="*/ 2147483647 w 11"/>
              <a:gd name="T9" fmla="*/ 0 h 60"/>
              <a:gd name="T10" fmla="*/ 2147483647 w 11"/>
              <a:gd name="T11" fmla="*/ 0 h 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60"/>
              <a:gd name="T20" fmla="*/ 11 w 11"/>
              <a:gd name="T21" fmla="*/ 60 h 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60">
                <a:moveTo>
                  <a:pt x="6" y="0"/>
                </a:moveTo>
                <a:lnTo>
                  <a:pt x="0" y="0"/>
                </a:lnTo>
                <a:lnTo>
                  <a:pt x="0" y="60"/>
                </a:lnTo>
                <a:lnTo>
                  <a:pt x="11" y="60"/>
                </a:lnTo>
                <a:lnTo>
                  <a:pt x="11" y="0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7" name="Freeform 81"/>
          <p:cNvSpPr>
            <a:spLocks/>
          </p:cNvSpPr>
          <p:nvPr/>
        </p:nvSpPr>
        <p:spPr bwMode="auto">
          <a:xfrm>
            <a:off x="4154116" y="2249587"/>
            <a:ext cx="15875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2147483647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2147483647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11" y="4"/>
                </a:lnTo>
                <a:lnTo>
                  <a:pt x="9" y="2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2"/>
                </a:lnTo>
                <a:lnTo>
                  <a:pt x="0" y="4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8" name="Freeform 82"/>
          <p:cNvSpPr>
            <a:spLocks/>
          </p:cNvSpPr>
          <p:nvPr/>
        </p:nvSpPr>
        <p:spPr bwMode="auto">
          <a:xfrm>
            <a:off x="4154116" y="3575150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6"/>
                </a:lnTo>
                <a:lnTo>
                  <a:pt x="6" y="6"/>
                </a:lnTo>
                <a:lnTo>
                  <a:pt x="8" y="6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49" name="Freeform 83"/>
          <p:cNvSpPr>
            <a:spLocks/>
          </p:cNvSpPr>
          <p:nvPr/>
        </p:nvSpPr>
        <p:spPr bwMode="auto">
          <a:xfrm>
            <a:off x="4154116" y="3478312"/>
            <a:ext cx="15875" cy="96838"/>
          </a:xfrm>
          <a:custGeom>
            <a:avLst/>
            <a:gdLst>
              <a:gd name="T0" fmla="*/ 2147483647 w 11"/>
              <a:gd name="T1" fmla="*/ 0 h 61"/>
              <a:gd name="T2" fmla="*/ 0 w 11"/>
              <a:gd name="T3" fmla="*/ 0 h 61"/>
              <a:gd name="T4" fmla="*/ 0 w 11"/>
              <a:gd name="T5" fmla="*/ 2147483647 h 61"/>
              <a:gd name="T6" fmla="*/ 2147483647 w 11"/>
              <a:gd name="T7" fmla="*/ 2147483647 h 61"/>
              <a:gd name="T8" fmla="*/ 2147483647 w 11"/>
              <a:gd name="T9" fmla="*/ 0 h 61"/>
              <a:gd name="T10" fmla="*/ 2147483647 w 11"/>
              <a:gd name="T11" fmla="*/ 0 h 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61"/>
              <a:gd name="T20" fmla="*/ 11 w 11"/>
              <a:gd name="T21" fmla="*/ 61 h 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61">
                <a:moveTo>
                  <a:pt x="6" y="0"/>
                </a:moveTo>
                <a:lnTo>
                  <a:pt x="0" y="0"/>
                </a:lnTo>
                <a:lnTo>
                  <a:pt x="0" y="61"/>
                </a:lnTo>
                <a:lnTo>
                  <a:pt x="11" y="61"/>
                </a:lnTo>
                <a:lnTo>
                  <a:pt x="11" y="0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0" name="Freeform 84"/>
          <p:cNvSpPr>
            <a:spLocks/>
          </p:cNvSpPr>
          <p:nvPr/>
        </p:nvSpPr>
        <p:spPr bwMode="auto">
          <a:xfrm>
            <a:off x="4154116" y="3470375"/>
            <a:ext cx="15875" cy="7937"/>
          </a:xfrm>
          <a:custGeom>
            <a:avLst/>
            <a:gdLst>
              <a:gd name="T0" fmla="*/ 2147483647 w 11"/>
              <a:gd name="T1" fmla="*/ 2147483647 h 5"/>
              <a:gd name="T2" fmla="*/ 2147483647 w 11"/>
              <a:gd name="T3" fmla="*/ 2147483647 h 5"/>
              <a:gd name="T4" fmla="*/ 2147483647 w 11"/>
              <a:gd name="T5" fmla="*/ 2147483647 h 5"/>
              <a:gd name="T6" fmla="*/ 2147483647 w 11"/>
              <a:gd name="T7" fmla="*/ 2147483647 h 5"/>
              <a:gd name="T8" fmla="*/ 2147483647 w 11"/>
              <a:gd name="T9" fmla="*/ 0 h 5"/>
              <a:gd name="T10" fmla="*/ 2147483647 w 11"/>
              <a:gd name="T11" fmla="*/ 2147483647 h 5"/>
              <a:gd name="T12" fmla="*/ 2147483647 w 11"/>
              <a:gd name="T13" fmla="*/ 2147483647 h 5"/>
              <a:gd name="T14" fmla="*/ 0 w 11"/>
              <a:gd name="T15" fmla="*/ 2147483647 h 5"/>
              <a:gd name="T16" fmla="*/ 0 w 11"/>
              <a:gd name="T17" fmla="*/ 2147483647 h 5"/>
              <a:gd name="T18" fmla="*/ 2147483647 w 11"/>
              <a:gd name="T19" fmla="*/ 2147483647 h 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5"/>
              <a:gd name="T32" fmla="*/ 11 w 11"/>
              <a:gd name="T33" fmla="*/ 5 h 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5">
                <a:moveTo>
                  <a:pt x="11" y="5"/>
                </a:moveTo>
                <a:lnTo>
                  <a:pt x="11" y="4"/>
                </a:lnTo>
                <a:lnTo>
                  <a:pt x="9" y="2"/>
                </a:lnTo>
                <a:lnTo>
                  <a:pt x="8" y="2"/>
                </a:lnTo>
                <a:lnTo>
                  <a:pt x="6" y="0"/>
                </a:lnTo>
                <a:lnTo>
                  <a:pt x="4" y="2"/>
                </a:lnTo>
                <a:lnTo>
                  <a:pt x="2" y="2"/>
                </a:lnTo>
                <a:lnTo>
                  <a:pt x="0" y="4"/>
                </a:lnTo>
                <a:lnTo>
                  <a:pt x="0" y="5"/>
                </a:lnTo>
                <a:lnTo>
                  <a:pt x="11" y="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1" name="Freeform 85"/>
          <p:cNvSpPr>
            <a:spLocks/>
          </p:cNvSpPr>
          <p:nvPr/>
        </p:nvSpPr>
        <p:spPr bwMode="auto">
          <a:xfrm>
            <a:off x="4465266" y="2354362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3" y="4"/>
                </a:lnTo>
                <a:lnTo>
                  <a:pt x="5" y="6"/>
                </a:lnTo>
                <a:lnTo>
                  <a:pt x="7" y="4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2" name="Freeform 86"/>
          <p:cNvSpPr>
            <a:spLocks/>
          </p:cNvSpPr>
          <p:nvPr/>
        </p:nvSpPr>
        <p:spPr bwMode="auto">
          <a:xfrm>
            <a:off x="4465266" y="2259112"/>
            <a:ext cx="15875" cy="95250"/>
          </a:xfrm>
          <a:custGeom>
            <a:avLst/>
            <a:gdLst>
              <a:gd name="T0" fmla="*/ 2147483647 w 11"/>
              <a:gd name="T1" fmla="*/ 0 h 60"/>
              <a:gd name="T2" fmla="*/ 0 w 11"/>
              <a:gd name="T3" fmla="*/ 0 h 60"/>
              <a:gd name="T4" fmla="*/ 0 w 11"/>
              <a:gd name="T5" fmla="*/ 2147483647 h 60"/>
              <a:gd name="T6" fmla="*/ 2147483647 w 11"/>
              <a:gd name="T7" fmla="*/ 2147483647 h 60"/>
              <a:gd name="T8" fmla="*/ 2147483647 w 11"/>
              <a:gd name="T9" fmla="*/ 0 h 60"/>
              <a:gd name="T10" fmla="*/ 2147483647 w 11"/>
              <a:gd name="T11" fmla="*/ 0 h 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60"/>
              <a:gd name="T20" fmla="*/ 11 w 11"/>
              <a:gd name="T21" fmla="*/ 60 h 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60">
                <a:moveTo>
                  <a:pt x="5" y="0"/>
                </a:moveTo>
                <a:lnTo>
                  <a:pt x="0" y="0"/>
                </a:lnTo>
                <a:lnTo>
                  <a:pt x="0" y="60"/>
                </a:lnTo>
                <a:lnTo>
                  <a:pt x="11" y="60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3" name="Freeform 87"/>
          <p:cNvSpPr>
            <a:spLocks/>
          </p:cNvSpPr>
          <p:nvPr/>
        </p:nvSpPr>
        <p:spPr bwMode="auto">
          <a:xfrm>
            <a:off x="4465266" y="2249587"/>
            <a:ext cx="15875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2147483647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2147483647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11" y="4"/>
                </a:lnTo>
                <a:lnTo>
                  <a:pt x="9" y="2"/>
                </a:lnTo>
                <a:lnTo>
                  <a:pt x="7" y="0"/>
                </a:lnTo>
                <a:lnTo>
                  <a:pt x="5" y="0"/>
                </a:lnTo>
                <a:lnTo>
                  <a:pt x="3" y="0"/>
                </a:lnTo>
                <a:lnTo>
                  <a:pt x="2" y="2"/>
                </a:lnTo>
                <a:lnTo>
                  <a:pt x="0" y="4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4" name="Freeform 88"/>
          <p:cNvSpPr>
            <a:spLocks/>
          </p:cNvSpPr>
          <p:nvPr/>
        </p:nvSpPr>
        <p:spPr bwMode="auto">
          <a:xfrm>
            <a:off x="4465266" y="3575150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3" y="6"/>
                </a:lnTo>
                <a:lnTo>
                  <a:pt x="5" y="6"/>
                </a:lnTo>
                <a:lnTo>
                  <a:pt x="7" y="6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5" name="Freeform 89"/>
          <p:cNvSpPr>
            <a:spLocks/>
          </p:cNvSpPr>
          <p:nvPr/>
        </p:nvSpPr>
        <p:spPr bwMode="auto">
          <a:xfrm>
            <a:off x="4465266" y="3478312"/>
            <a:ext cx="15875" cy="96838"/>
          </a:xfrm>
          <a:custGeom>
            <a:avLst/>
            <a:gdLst>
              <a:gd name="T0" fmla="*/ 2147483647 w 11"/>
              <a:gd name="T1" fmla="*/ 0 h 61"/>
              <a:gd name="T2" fmla="*/ 0 w 11"/>
              <a:gd name="T3" fmla="*/ 0 h 61"/>
              <a:gd name="T4" fmla="*/ 0 w 11"/>
              <a:gd name="T5" fmla="*/ 2147483647 h 61"/>
              <a:gd name="T6" fmla="*/ 2147483647 w 11"/>
              <a:gd name="T7" fmla="*/ 2147483647 h 61"/>
              <a:gd name="T8" fmla="*/ 2147483647 w 11"/>
              <a:gd name="T9" fmla="*/ 0 h 61"/>
              <a:gd name="T10" fmla="*/ 2147483647 w 11"/>
              <a:gd name="T11" fmla="*/ 0 h 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61"/>
              <a:gd name="T20" fmla="*/ 11 w 11"/>
              <a:gd name="T21" fmla="*/ 61 h 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61">
                <a:moveTo>
                  <a:pt x="5" y="0"/>
                </a:moveTo>
                <a:lnTo>
                  <a:pt x="0" y="0"/>
                </a:lnTo>
                <a:lnTo>
                  <a:pt x="0" y="61"/>
                </a:lnTo>
                <a:lnTo>
                  <a:pt x="11" y="61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6" name="Freeform 90"/>
          <p:cNvSpPr>
            <a:spLocks/>
          </p:cNvSpPr>
          <p:nvPr/>
        </p:nvSpPr>
        <p:spPr bwMode="auto">
          <a:xfrm>
            <a:off x="4465266" y="3470375"/>
            <a:ext cx="15875" cy="7937"/>
          </a:xfrm>
          <a:custGeom>
            <a:avLst/>
            <a:gdLst>
              <a:gd name="T0" fmla="*/ 2147483647 w 11"/>
              <a:gd name="T1" fmla="*/ 2147483647 h 5"/>
              <a:gd name="T2" fmla="*/ 2147483647 w 11"/>
              <a:gd name="T3" fmla="*/ 2147483647 h 5"/>
              <a:gd name="T4" fmla="*/ 2147483647 w 11"/>
              <a:gd name="T5" fmla="*/ 2147483647 h 5"/>
              <a:gd name="T6" fmla="*/ 2147483647 w 11"/>
              <a:gd name="T7" fmla="*/ 2147483647 h 5"/>
              <a:gd name="T8" fmla="*/ 2147483647 w 11"/>
              <a:gd name="T9" fmla="*/ 0 h 5"/>
              <a:gd name="T10" fmla="*/ 2147483647 w 11"/>
              <a:gd name="T11" fmla="*/ 2147483647 h 5"/>
              <a:gd name="T12" fmla="*/ 2147483647 w 11"/>
              <a:gd name="T13" fmla="*/ 2147483647 h 5"/>
              <a:gd name="T14" fmla="*/ 0 w 11"/>
              <a:gd name="T15" fmla="*/ 2147483647 h 5"/>
              <a:gd name="T16" fmla="*/ 0 w 11"/>
              <a:gd name="T17" fmla="*/ 2147483647 h 5"/>
              <a:gd name="T18" fmla="*/ 2147483647 w 11"/>
              <a:gd name="T19" fmla="*/ 2147483647 h 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5"/>
              <a:gd name="T32" fmla="*/ 11 w 11"/>
              <a:gd name="T33" fmla="*/ 5 h 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5">
                <a:moveTo>
                  <a:pt x="11" y="5"/>
                </a:moveTo>
                <a:lnTo>
                  <a:pt x="11" y="4"/>
                </a:lnTo>
                <a:lnTo>
                  <a:pt x="9" y="2"/>
                </a:lnTo>
                <a:lnTo>
                  <a:pt x="7" y="2"/>
                </a:lnTo>
                <a:lnTo>
                  <a:pt x="5" y="0"/>
                </a:lnTo>
                <a:lnTo>
                  <a:pt x="3" y="2"/>
                </a:lnTo>
                <a:lnTo>
                  <a:pt x="2" y="2"/>
                </a:lnTo>
                <a:lnTo>
                  <a:pt x="0" y="4"/>
                </a:lnTo>
                <a:lnTo>
                  <a:pt x="0" y="5"/>
                </a:lnTo>
                <a:lnTo>
                  <a:pt x="11" y="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7" name="Freeform 91"/>
          <p:cNvSpPr>
            <a:spLocks/>
          </p:cNvSpPr>
          <p:nvPr/>
        </p:nvSpPr>
        <p:spPr bwMode="auto">
          <a:xfrm>
            <a:off x="4773241" y="2354362"/>
            <a:ext cx="15875" cy="9525"/>
          </a:xfrm>
          <a:custGeom>
            <a:avLst/>
            <a:gdLst>
              <a:gd name="T0" fmla="*/ 0 w 10"/>
              <a:gd name="T1" fmla="*/ 0 h 6"/>
              <a:gd name="T2" fmla="*/ 0 w 10"/>
              <a:gd name="T3" fmla="*/ 2147483647 h 6"/>
              <a:gd name="T4" fmla="*/ 0 w 10"/>
              <a:gd name="T5" fmla="*/ 2147483647 h 6"/>
              <a:gd name="T6" fmla="*/ 2147483647 w 10"/>
              <a:gd name="T7" fmla="*/ 2147483647 h 6"/>
              <a:gd name="T8" fmla="*/ 2147483647 w 10"/>
              <a:gd name="T9" fmla="*/ 2147483647 h 6"/>
              <a:gd name="T10" fmla="*/ 2147483647 w 10"/>
              <a:gd name="T11" fmla="*/ 2147483647 h 6"/>
              <a:gd name="T12" fmla="*/ 2147483647 w 10"/>
              <a:gd name="T13" fmla="*/ 2147483647 h 6"/>
              <a:gd name="T14" fmla="*/ 2147483647 w 10"/>
              <a:gd name="T15" fmla="*/ 2147483647 h 6"/>
              <a:gd name="T16" fmla="*/ 2147483647 w 10"/>
              <a:gd name="T17" fmla="*/ 0 h 6"/>
              <a:gd name="T18" fmla="*/ 0 w 10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"/>
              <a:gd name="T31" fmla="*/ 0 h 6"/>
              <a:gd name="T32" fmla="*/ 10 w 10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" h="6">
                <a:moveTo>
                  <a:pt x="0" y="0"/>
                </a:moveTo>
                <a:lnTo>
                  <a:pt x="0" y="2"/>
                </a:lnTo>
                <a:lnTo>
                  <a:pt x="0" y="4"/>
                </a:lnTo>
                <a:lnTo>
                  <a:pt x="2" y="4"/>
                </a:lnTo>
                <a:lnTo>
                  <a:pt x="4" y="6"/>
                </a:lnTo>
                <a:lnTo>
                  <a:pt x="8" y="4"/>
                </a:lnTo>
                <a:lnTo>
                  <a:pt x="10" y="4"/>
                </a:lnTo>
                <a:lnTo>
                  <a:pt x="10" y="2"/>
                </a:lnTo>
                <a:lnTo>
                  <a:pt x="10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8" name="Freeform 92"/>
          <p:cNvSpPr>
            <a:spLocks/>
          </p:cNvSpPr>
          <p:nvPr/>
        </p:nvSpPr>
        <p:spPr bwMode="auto">
          <a:xfrm>
            <a:off x="4773241" y="2259112"/>
            <a:ext cx="15875" cy="95250"/>
          </a:xfrm>
          <a:custGeom>
            <a:avLst/>
            <a:gdLst>
              <a:gd name="T0" fmla="*/ 2147483647 w 10"/>
              <a:gd name="T1" fmla="*/ 0 h 60"/>
              <a:gd name="T2" fmla="*/ 0 w 10"/>
              <a:gd name="T3" fmla="*/ 0 h 60"/>
              <a:gd name="T4" fmla="*/ 0 w 10"/>
              <a:gd name="T5" fmla="*/ 2147483647 h 60"/>
              <a:gd name="T6" fmla="*/ 2147483647 w 10"/>
              <a:gd name="T7" fmla="*/ 2147483647 h 60"/>
              <a:gd name="T8" fmla="*/ 2147483647 w 10"/>
              <a:gd name="T9" fmla="*/ 0 h 60"/>
              <a:gd name="T10" fmla="*/ 2147483647 w 10"/>
              <a:gd name="T11" fmla="*/ 0 h 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"/>
              <a:gd name="T19" fmla="*/ 0 h 60"/>
              <a:gd name="T20" fmla="*/ 10 w 10"/>
              <a:gd name="T21" fmla="*/ 60 h 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" h="60">
                <a:moveTo>
                  <a:pt x="4" y="0"/>
                </a:moveTo>
                <a:lnTo>
                  <a:pt x="0" y="0"/>
                </a:lnTo>
                <a:lnTo>
                  <a:pt x="0" y="60"/>
                </a:lnTo>
                <a:lnTo>
                  <a:pt x="10" y="60"/>
                </a:lnTo>
                <a:lnTo>
                  <a:pt x="10" y="0"/>
                </a:lnTo>
                <a:lnTo>
                  <a:pt x="4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59" name="Freeform 93"/>
          <p:cNvSpPr>
            <a:spLocks/>
          </p:cNvSpPr>
          <p:nvPr/>
        </p:nvSpPr>
        <p:spPr bwMode="auto">
          <a:xfrm>
            <a:off x="4773241" y="2249587"/>
            <a:ext cx="15875" cy="9525"/>
          </a:xfrm>
          <a:custGeom>
            <a:avLst/>
            <a:gdLst>
              <a:gd name="T0" fmla="*/ 2147483647 w 10"/>
              <a:gd name="T1" fmla="*/ 2147483647 h 6"/>
              <a:gd name="T2" fmla="*/ 2147483647 w 10"/>
              <a:gd name="T3" fmla="*/ 2147483647 h 6"/>
              <a:gd name="T4" fmla="*/ 2147483647 w 10"/>
              <a:gd name="T5" fmla="*/ 2147483647 h 6"/>
              <a:gd name="T6" fmla="*/ 2147483647 w 10"/>
              <a:gd name="T7" fmla="*/ 0 h 6"/>
              <a:gd name="T8" fmla="*/ 2147483647 w 10"/>
              <a:gd name="T9" fmla="*/ 0 h 6"/>
              <a:gd name="T10" fmla="*/ 2147483647 w 10"/>
              <a:gd name="T11" fmla="*/ 0 h 6"/>
              <a:gd name="T12" fmla="*/ 0 w 10"/>
              <a:gd name="T13" fmla="*/ 2147483647 h 6"/>
              <a:gd name="T14" fmla="*/ 0 w 10"/>
              <a:gd name="T15" fmla="*/ 2147483647 h 6"/>
              <a:gd name="T16" fmla="*/ 0 w 10"/>
              <a:gd name="T17" fmla="*/ 2147483647 h 6"/>
              <a:gd name="T18" fmla="*/ 2147483647 w 10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"/>
              <a:gd name="T31" fmla="*/ 0 h 6"/>
              <a:gd name="T32" fmla="*/ 10 w 10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" h="6">
                <a:moveTo>
                  <a:pt x="10" y="6"/>
                </a:moveTo>
                <a:lnTo>
                  <a:pt x="10" y="4"/>
                </a:lnTo>
                <a:lnTo>
                  <a:pt x="10" y="2"/>
                </a:lnTo>
                <a:lnTo>
                  <a:pt x="8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0" y="4"/>
                </a:lnTo>
                <a:lnTo>
                  <a:pt x="0" y="6"/>
                </a:lnTo>
                <a:lnTo>
                  <a:pt x="10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0" name="Freeform 94"/>
          <p:cNvSpPr>
            <a:spLocks/>
          </p:cNvSpPr>
          <p:nvPr/>
        </p:nvSpPr>
        <p:spPr bwMode="auto">
          <a:xfrm>
            <a:off x="4773241" y="3575150"/>
            <a:ext cx="15875" cy="9525"/>
          </a:xfrm>
          <a:custGeom>
            <a:avLst/>
            <a:gdLst>
              <a:gd name="T0" fmla="*/ 0 w 10"/>
              <a:gd name="T1" fmla="*/ 0 h 6"/>
              <a:gd name="T2" fmla="*/ 0 w 10"/>
              <a:gd name="T3" fmla="*/ 2147483647 h 6"/>
              <a:gd name="T4" fmla="*/ 0 w 10"/>
              <a:gd name="T5" fmla="*/ 2147483647 h 6"/>
              <a:gd name="T6" fmla="*/ 2147483647 w 10"/>
              <a:gd name="T7" fmla="*/ 2147483647 h 6"/>
              <a:gd name="T8" fmla="*/ 2147483647 w 10"/>
              <a:gd name="T9" fmla="*/ 2147483647 h 6"/>
              <a:gd name="T10" fmla="*/ 2147483647 w 10"/>
              <a:gd name="T11" fmla="*/ 2147483647 h 6"/>
              <a:gd name="T12" fmla="*/ 2147483647 w 10"/>
              <a:gd name="T13" fmla="*/ 2147483647 h 6"/>
              <a:gd name="T14" fmla="*/ 2147483647 w 10"/>
              <a:gd name="T15" fmla="*/ 2147483647 h 6"/>
              <a:gd name="T16" fmla="*/ 2147483647 w 10"/>
              <a:gd name="T17" fmla="*/ 0 h 6"/>
              <a:gd name="T18" fmla="*/ 0 w 10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"/>
              <a:gd name="T31" fmla="*/ 0 h 6"/>
              <a:gd name="T32" fmla="*/ 10 w 10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" h="6">
                <a:moveTo>
                  <a:pt x="0" y="0"/>
                </a:moveTo>
                <a:lnTo>
                  <a:pt x="0" y="2"/>
                </a:lnTo>
                <a:lnTo>
                  <a:pt x="0" y="4"/>
                </a:lnTo>
                <a:lnTo>
                  <a:pt x="2" y="6"/>
                </a:lnTo>
                <a:lnTo>
                  <a:pt x="4" y="6"/>
                </a:lnTo>
                <a:lnTo>
                  <a:pt x="8" y="6"/>
                </a:lnTo>
                <a:lnTo>
                  <a:pt x="10" y="4"/>
                </a:lnTo>
                <a:lnTo>
                  <a:pt x="10" y="2"/>
                </a:lnTo>
                <a:lnTo>
                  <a:pt x="10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1" name="Freeform 95"/>
          <p:cNvSpPr>
            <a:spLocks/>
          </p:cNvSpPr>
          <p:nvPr/>
        </p:nvSpPr>
        <p:spPr bwMode="auto">
          <a:xfrm>
            <a:off x="4773241" y="3478312"/>
            <a:ext cx="15875" cy="96838"/>
          </a:xfrm>
          <a:custGeom>
            <a:avLst/>
            <a:gdLst>
              <a:gd name="T0" fmla="*/ 2147483647 w 10"/>
              <a:gd name="T1" fmla="*/ 0 h 61"/>
              <a:gd name="T2" fmla="*/ 0 w 10"/>
              <a:gd name="T3" fmla="*/ 0 h 61"/>
              <a:gd name="T4" fmla="*/ 0 w 10"/>
              <a:gd name="T5" fmla="*/ 2147483647 h 61"/>
              <a:gd name="T6" fmla="*/ 2147483647 w 10"/>
              <a:gd name="T7" fmla="*/ 2147483647 h 61"/>
              <a:gd name="T8" fmla="*/ 2147483647 w 10"/>
              <a:gd name="T9" fmla="*/ 0 h 61"/>
              <a:gd name="T10" fmla="*/ 2147483647 w 10"/>
              <a:gd name="T11" fmla="*/ 0 h 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"/>
              <a:gd name="T19" fmla="*/ 0 h 61"/>
              <a:gd name="T20" fmla="*/ 10 w 10"/>
              <a:gd name="T21" fmla="*/ 61 h 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" h="61">
                <a:moveTo>
                  <a:pt x="4" y="0"/>
                </a:moveTo>
                <a:lnTo>
                  <a:pt x="0" y="0"/>
                </a:lnTo>
                <a:lnTo>
                  <a:pt x="0" y="61"/>
                </a:lnTo>
                <a:lnTo>
                  <a:pt x="10" y="61"/>
                </a:lnTo>
                <a:lnTo>
                  <a:pt x="10" y="0"/>
                </a:lnTo>
                <a:lnTo>
                  <a:pt x="4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2" name="Freeform 96"/>
          <p:cNvSpPr>
            <a:spLocks/>
          </p:cNvSpPr>
          <p:nvPr/>
        </p:nvSpPr>
        <p:spPr bwMode="auto">
          <a:xfrm>
            <a:off x="4773241" y="3470375"/>
            <a:ext cx="15875" cy="7937"/>
          </a:xfrm>
          <a:custGeom>
            <a:avLst/>
            <a:gdLst>
              <a:gd name="T0" fmla="*/ 2147483647 w 10"/>
              <a:gd name="T1" fmla="*/ 2147483647 h 5"/>
              <a:gd name="T2" fmla="*/ 2147483647 w 10"/>
              <a:gd name="T3" fmla="*/ 2147483647 h 5"/>
              <a:gd name="T4" fmla="*/ 2147483647 w 10"/>
              <a:gd name="T5" fmla="*/ 2147483647 h 5"/>
              <a:gd name="T6" fmla="*/ 2147483647 w 10"/>
              <a:gd name="T7" fmla="*/ 2147483647 h 5"/>
              <a:gd name="T8" fmla="*/ 2147483647 w 10"/>
              <a:gd name="T9" fmla="*/ 0 h 5"/>
              <a:gd name="T10" fmla="*/ 2147483647 w 10"/>
              <a:gd name="T11" fmla="*/ 2147483647 h 5"/>
              <a:gd name="T12" fmla="*/ 0 w 10"/>
              <a:gd name="T13" fmla="*/ 2147483647 h 5"/>
              <a:gd name="T14" fmla="*/ 0 w 10"/>
              <a:gd name="T15" fmla="*/ 2147483647 h 5"/>
              <a:gd name="T16" fmla="*/ 0 w 10"/>
              <a:gd name="T17" fmla="*/ 2147483647 h 5"/>
              <a:gd name="T18" fmla="*/ 2147483647 w 10"/>
              <a:gd name="T19" fmla="*/ 2147483647 h 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"/>
              <a:gd name="T31" fmla="*/ 0 h 5"/>
              <a:gd name="T32" fmla="*/ 10 w 10"/>
              <a:gd name="T33" fmla="*/ 5 h 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" h="5">
                <a:moveTo>
                  <a:pt x="10" y="5"/>
                </a:moveTo>
                <a:lnTo>
                  <a:pt x="10" y="4"/>
                </a:lnTo>
                <a:lnTo>
                  <a:pt x="10" y="2"/>
                </a:lnTo>
                <a:lnTo>
                  <a:pt x="8" y="2"/>
                </a:lnTo>
                <a:lnTo>
                  <a:pt x="4" y="0"/>
                </a:lnTo>
                <a:lnTo>
                  <a:pt x="2" y="2"/>
                </a:lnTo>
                <a:lnTo>
                  <a:pt x="0" y="2"/>
                </a:lnTo>
                <a:lnTo>
                  <a:pt x="0" y="4"/>
                </a:lnTo>
                <a:lnTo>
                  <a:pt x="0" y="5"/>
                </a:lnTo>
                <a:lnTo>
                  <a:pt x="10" y="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3" name="Freeform 97"/>
          <p:cNvSpPr>
            <a:spLocks/>
          </p:cNvSpPr>
          <p:nvPr/>
        </p:nvSpPr>
        <p:spPr bwMode="auto">
          <a:xfrm>
            <a:off x="5081216" y="2354362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4"/>
                </a:lnTo>
                <a:lnTo>
                  <a:pt x="6" y="6"/>
                </a:lnTo>
                <a:lnTo>
                  <a:pt x="8" y="4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4" name="Freeform 98"/>
          <p:cNvSpPr>
            <a:spLocks/>
          </p:cNvSpPr>
          <p:nvPr/>
        </p:nvSpPr>
        <p:spPr bwMode="auto">
          <a:xfrm>
            <a:off x="5081216" y="2259112"/>
            <a:ext cx="15875" cy="95250"/>
          </a:xfrm>
          <a:custGeom>
            <a:avLst/>
            <a:gdLst>
              <a:gd name="T0" fmla="*/ 2147483647 w 11"/>
              <a:gd name="T1" fmla="*/ 0 h 60"/>
              <a:gd name="T2" fmla="*/ 0 w 11"/>
              <a:gd name="T3" fmla="*/ 0 h 60"/>
              <a:gd name="T4" fmla="*/ 0 w 11"/>
              <a:gd name="T5" fmla="*/ 2147483647 h 60"/>
              <a:gd name="T6" fmla="*/ 2147483647 w 11"/>
              <a:gd name="T7" fmla="*/ 2147483647 h 60"/>
              <a:gd name="T8" fmla="*/ 2147483647 w 11"/>
              <a:gd name="T9" fmla="*/ 0 h 60"/>
              <a:gd name="T10" fmla="*/ 2147483647 w 11"/>
              <a:gd name="T11" fmla="*/ 0 h 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60"/>
              <a:gd name="T20" fmla="*/ 11 w 11"/>
              <a:gd name="T21" fmla="*/ 60 h 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60">
                <a:moveTo>
                  <a:pt x="6" y="0"/>
                </a:moveTo>
                <a:lnTo>
                  <a:pt x="0" y="0"/>
                </a:lnTo>
                <a:lnTo>
                  <a:pt x="0" y="60"/>
                </a:lnTo>
                <a:lnTo>
                  <a:pt x="11" y="60"/>
                </a:lnTo>
                <a:lnTo>
                  <a:pt x="11" y="0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5" name="Freeform 99"/>
          <p:cNvSpPr>
            <a:spLocks/>
          </p:cNvSpPr>
          <p:nvPr/>
        </p:nvSpPr>
        <p:spPr bwMode="auto">
          <a:xfrm>
            <a:off x="5081216" y="2249587"/>
            <a:ext cx="15875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2147483647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2147483647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11" y="4"/>
                </a:lnTo>
                <a:lnTo>
                  <a:pt x="9" y="2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2"/>
                </a:lnTo>
                <a:lnTo>
                  <a:pt x="0" y="4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6" name="Freeform 100"/>
          <p:cNvSpPr>
            <a:spLocks/>
          </p:cNvSpPr>
          <p:nvPr/>
        </p:nvSpPr>
        <p:spPr bwMode="auto">
          <a:xfrm>
            <a:off x="5081216" y="3575150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6"/>
                </a:lnTo>
                <a:lnTo>
                  <a:pt x="6" y="6"/>
                </a:lnTo>
                <a:lnTo>
                  <a:pt x="8" y="6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7" name="Freeform 101"/>
          <p:cNvSpPr>
            <a:spLocks/>
          </p:cNvSpPr>
          <p:nvPr/>
        </p:nvSpPr>
        <p:spPr bwMode="auto">
          <a:xfrm>
            <a:off x="5081216" y="3478312"/>
            <a:ext cx="15875" cy="96838"/>
          </a:xfrm>
          <a:custGeom>
            <a:avLst/>
            <a:gdLst>
              <a:gd name="T0" fmla="*/ 2147483647 w 11"/>
              <a:gd name="T1" fmla="*/ 0 h 61"/>
              <a:gd name="T2" fmla="*/ 0 w 11"/>
              <a:gd name="T3" fmla="*/ 0 h 61"/>
              <a:gd name="T4" fmla="*/ 0 w 11"/>
              <a:gd name="T5" fmla="*/ 2147483647 h 61"/>
              <a:gd name="T6" fmla="*/ 2147483647 w 11"/>
              <a:gd name="T7" fmla="*/ 2147483647 h 61"/>
              <a:gd name="T8" fmla="*/ 2147483647 w 11"/>
              <a:gd name="T9" fmla="*/ 0 h 61"/>
              <a:gd name="T10" fmla="*/ 2147483647 w 11"/>
              <a:gd name="T11" fmla="*/ 0 h 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61"/>
              <a:gd name="T20" fmla="*/ 11 w 11"/>
              <a:gd name="T21" fmla="*/ 61 h 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61">
                <a:moveTo>
                  <a:pt x="6" y="0"/>
                </a:moveTo>
                <a:lnTo>
                  <a:pt x="0" y="0"/>
                </a:lnTo>
                <a:lnTo>
                  <a:pt x="0" y="61"/>
                </a:lnTo>
                <a:lnTo>
                  <a:pt x="11" y="61"/>
                </a:lnTo>
                <a:lnTo>
                  <a:pt x="11" y="0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8" name="Freeform 102"/>
          <p:cNvSpPr>
            <a:spLocks/>
          </p:cNvSpPr>
          <p:nvPr/>
        </p:nvSpPr>
        <p:spPr bwMode="auto">
          <a:xfrm>
            <a:off x="5081216" y="3470375"/>
            <a:ext cx="15875" cy="7937"/>
          </a:xfrm>
          <a:custGeom>
            <a:avLst/>
            <a:gdLst>
              <a:gd name="T0" fmla="*/ 2147483647 w 11"/>
              <a:gd name="T1" fmla="*/ 2147483647 h 5"/>
              <a:gd name="T2" fmla="*/ 2147483647 w 11"/>
              <a:gd name="T3" fmla="*/ 2147483647 h 5"/>
              <a:gd name="T4" fmla="*/ 2147483647 w 11"/>
              <a:gd name="T5" fmla="*/ 2147483647 h 5"/>
              <a:gd name="T6" fmla="*/ 2147483647 w 11"/>
              <a:gd name="T7" fmla="*/ 2147483647 h 5"/>
              <a:gd name="T8" fmla="*/ 2147483647 w 11"/>
              <a:gd name="T9" fmla="*/ 0 h 5"/>
              <a:gd name="T10" fmla="*/ 2147483647 w 11"/>
              <a:gd name="T11" fmla="*/ 2147483647 h 5"/>
              <a:gd name="T12" fmla="*/ 2147483647 w 11"/>
              <a:gd name="T13" fmla="*/ 2147483647 h 5"/>
              <a:gd name="T14" fmla="*/ 0 w 11"/>
              <a:gd name="T15" fmla="*/ 2147483647 h 5"/>
              <a:gd name="T16" fmla="*/ 0 w 11"/>
              <a:gd name="T17" fmla="*/ 2147483647 h 5"/>
              <a:gd name="T18" fmla="*/ 2147483647 w 11"/>
              <a:gd name="T19" fmla="*/ 2147483647 h 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5"/>
              <a:gd name="T32" fmla="*/ 11 w 11"/>
              <a:gd name="T33" fmla="*/ 5 h 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5">
                <a:moveTo>
                  <a:pt x="11" y="5"/>
                </a:moveTo>
                <a:lnTo>
                  <a:pt x="11" y="4"/>
                </a:lnTo>
                <a:lnTo>
                  <a:pt x="9" y="2"/>
                </a:lnTo>
                <a:lnTo>
                  <a:pt x="8" y="2"/>
                </a:lnTo>
                <a:lnTo>
                  <a:pt x="6" y="0"/>
                </a:lnTo>
                <a:lnTo>
                  <a:pt x="4" y="2"/>
                </a:lnTo>
                <a:lnTo>
                  <a:pt x="2" y="2"/>
                </a:lnTo>
                <a:lnTo>
                  <a:pt x="0" y="4"/>
                </a:lnTo>
                <a:lnTo>
                  <a:pt x="0" y="5"/>
                </a:lnTo>
                <a:lnTo>
                  <a:pt x="11" y="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69" name="Freeform 103"/>
          <p:cNvSpPr>
            <a:spLocks/>
          </p:cNvSpPr>
          <p:nvPr/>
        </p:nvSpPr>
        <p:spPr bwMode="auto">
          <a:xfrm>
            <a:off x="5392366" y="2354362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3" y="4"/>
                </a:lnTo>
                <a:lnTo>
                  <a:pt x="5" y="6"/>
                </a:lnTo>
                <a:lnTo>
                  <a:pt x="7" y="4"/>
                </a:lnTo>
                <a:lnTo>
                  <a:pt x="9" y="4"/>
                </a:lnTo>
                <a:lnTo>
                  <a:pt x="9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0" name="Freeform 104"/>
          <p:cNvSpPr>
            <a:spLocks/>
          </p:cNvSpPr>
          <p:nvPr/>
        </p:nvSpPr>
        <p:spPr bwMode="auto">
          <a:xfrm>
            <a:off x="5392366" y="2259112"/>
            <a:ext cx="15875" cy="95250"/>
          </a:xfrm>
          <a:custGeom>
            <a:avLst/>
            <a:gdLst>
              <a:gd name="T0" fmla="*/ 2147483647 w 11"/>
              <a:gd name="T1" fmla="*/ 0 h 60"/>
              <a:gd name="T2" fmla="*/ 0 w 11"/>
              <a:gd name="T3" fmla="*/ 0 h 60"/>
              <a:gd name="T4" fmla="*/ 0 w 11"/>
              <a:gd name="T5" fmla="*/ 2147483647 h 60"/>
              <a:gd name="T6" fmla="*/ 2147483647 w 11"/>
              <a:gd name="T7" fmla="*/ 2147483647 h 60"/>
              <a:gd name="T8" fmla="*/ 2147483647 w 11"/>
              <a:gd name="T9" fmla="*/ 0 h 60"/>
              <a:gd name="T10" fmla="*/ 2147483647 w 11"/>
              <a:gd name="T11" fmla="*/ 0 h 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60"/>
              <a:gd name="T20" fmla="*/ 11 w 11"/>
              <a:gd name="T21" fmla="*/ 60 h 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60">
                <a:moveTo>
                  <a:pt x="5" y="0"/>
                </a:moveTo>
                <a:lnTo>
                  <a:pt x="0" y="0"/>
                </a:lnTo>
                <a:lnTo>
                  <a:pt x="0" y="60"/>
                </a:lnTo>
                <a:lnTo>
                  <a:pt x="11" y="60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1" name="Freeform 105"/>
          <p:cNvSpPr>
            <a:spLocks/>
          </p:cNvSpPr>
          <p:nvPr/>
        </p:nvSpPr>
        <p:spPr bwMode="auto">
          <a:xfrm>
            <a:off x="5392366" y="2249587"/>
            <a:ext cx="15875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2147483647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2147483647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9" y="4"/>
                </a:lnTo>
                <a:lnTo>
                  <a:pt x="9" y="2"/>
                </a:lnTo>
                <a:lnTo>
                  <a:pt x="7" y="0"/>
                </a:lnTo>
                <a:lnTo>
                  <a:pt x="5" y="0"/>
                </a:lnTo>
                <a:lnTo>
                  <a:pt x="3" y="0"/>
                </a:lnTo>
                <a:lnTo>
                  <a:pt x="2" y="2"/>
                </a:lnTo>
                <a:lnTo>
                  <a:pt x="0" y="4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2" name="Freeform 106"/>
          <p:cNvSpPr>
            <a:spLocks/>
          </p:cNvSpPr>
          <p:nvPr/>
        </p:nvSpPr>
        <p:spPr bwMode="auto">
          <a:xfrm>
            <a:off x="5392366" y="3575150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3" y="6"/>
                </a:lnTo>
                <a:lnTo>
                  <a:pt x="5" y="6"/>
                </a:lnTo>
                <a:lnTo>
                  <a:pt x="7" y="6"/>
                </a:lnTo>
                <a:lnTo>
                  <a:pt x="9" y="4"/>
                </a:lnTo>
                <a:lnTo>
                  <a:pt x="9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3" name="Freeform 107"/>
          <p:cNvSpPr>
            <a:spLocks/>
          </p:cNvSpPr>
          <p:nvPr/>
        </p:nvSpPr>
        <p:spPr bwMode="auto">
          <a:xfrm>
            <a:off x="5392366" y="3478312"/>
            <a:ext cx="15875" cy="96838"/>
          </a:xfrm>
          <a:custGeom>
            <a:avLst/>
            <a:gdLst>
              <a:gd name="T0" fmla="*/ 2147483647 w 11"/>
              <a:gd name="T1" fmla="*/ 0 h 61"/>
              <a:gd name="T2" fmla="*/ 0 w 11"/>
              <a:gd name="T3" fmla="*/ 0 h 61"/>
              <a:gd name="T4" fmla="*/ 0 w 11"/>
              <a:gd name="T5" fmla="*/ 2147483647 h 61"/>
              <a:gd name="T6" fmla="*/ 2147483647 w 11"/>
              <a:gd name="T7" fmla="*/ 2147483647 h 61"/>
              <a:gd name="T8" fmla="*/ 2147483647 w 11"/>
              <a:gd name="T9" fmla="*/ 0 h 61"/>
              <a:gd name="T10" fmla="*/ 2147483647 w 11"/>
              <a:gd name="T11" fmla="*/ 0 h 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61"/>
              <a:gd name="T20" fmla="*/ 11 w 11"/>
              <a:gd name="T21" fmla="*/ 61 h 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61">
                <a:moveTo>
                  <a:pt x="5" y="0"/>
                </a:moveTo>
                <a:lnTo>
                  <a:pt x="0" y="0"/>
                </a:lnTo>
                <a:lnTo>
                  <a:pt x="0" y="61"/>
                </a:lnTo>
                <a:lnTo>
                  <a:pt x="11" y="61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4" name="Freeform 108"/>
          <p:cNvSpPr>
            <a:spLocks/>
          </p:cNvSpPr>
          <p:nvPr/>
        </p:nvSpPr>
        <p:spPr bwMode="auto">
          <a:xfrm>
            <a:off x="5392366" y="3470375"/>
            <a:ext cx="15875" cy="7937"/>
          </a:xfrm>
          <a:custGeom>
            <a:avLst/>
            <a:gdLst>
              <a:gd name="T0" fmla="*/ 2147483647 w 11"/>
              <a:gd name="T1" fmla="*/ 2147483647 h 5"/>
              <a:gd name="T2" fmla="*/ 2147483647 w 11"/>
              <a:gd name="T3" fmla="*/ 2147483647 h 5"/>
              <a:gd name="T4" fmla="*/ 2147483647 w 11"/>
              <a:gd name="T5" fmla="*/ 2147483647 h 5"/>
              <a:gd name="T6" fmla="*/ 2147483647 w 11"/>
              <a:gd name="T7" fmla="*/ 2147483647 h 5"/>
              <a:gd name="T8" fmla="*/ 2147483647 w 11"/>
              <a:gd name="T9" fmla="*/ 0 h 5"/>
              <a:gd name="T10" fmla="*/ 2147483647 w 11"/>
              <a:gd name="T11" fmla="*/ 2147483647 h 5"/>
              <a:gd name="T12" fmla="*/ 2147483647 w 11"/>
              <a:gd name="T13" fmla="*/ 2147483647 h 5"/>
              <a:gd name="T14" fmla="*/ 0 w 11"/>
              <a:gd name="T15" fmla="*/ 2147483647 h 5"/>
              <a:gd name="T16" fmla="*/ 0 w 11"/>
              <a:gd name="T17" fmla="*/ 2147483647 h 5"/>
              <a:gd name="T18" fmla="*/ 2147483647 w 11"/>
              <a:gd name="T19" fmla="*/ 2147483647 h 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5"/>
              <a:gd name="T32" fmla="*/ 11 w 11"/>
              <a:gd name="T33" fmla="*/ 5 h 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5">
                <a:moveTo>
                  <a:pt x="11" y="5"/>
                </a:moveTo>
                <a:lnTo>
                  <a:pt x="9" y="4"/>
                </a:lnTo>
                <a:lnTo>
                  <a:pt x="9" y="2"/>
                </a:lnTo>
                <a:lnTo>
                  <a:pt x="7" y="2"/>
                </a:lnTo>
                <a:lnTo>
                  <a:pt x="5" y="0"/>
                </a:lnTo>
                <a:lnTo>
                  <a:pt x="3" y="2"/>
                </a:lnTo>
                <a:lnTo>
                  <a:pt x="2" y="2"/>
                </a:lnTo>
                <a:lnTo>
                  <a:pt x="0" y="4"/>
                </a:lnTo>
                <a:lnTo>
                  <a:pt x="0" y="5"/>
                </a:lnTo>
                <a:lnTo>
                  <a:pt x="11" y="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5" name="Rectangle 109"/>
          <p:cNvSpPr>
            <a:spLocks noChangeArrowheads="1"/>
          </p:cNvSpPr>
          <p:nvPr/>
        </p:nvSpPr>
        <p:spPr bwMode="auto">
          <a:xfrm>
            <a:off x="2511053" y="1903512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0.5</a:t>
            </a:r>
            <a:endParaRPr lang="en-US"/>
          </a:p>
        </p:txBody>
      </p:sp>
      <p:sp>
        <p:nvSpPr>
          <p:cNvPr id="32876" name="Rectangle 110"/>
          <p:cNvSpPr>
            <a:spLocks noChangeArrowheads="1"/>
          </p:cNvSpPr>
          <p:nvPr/>
        </p:nvSpPr>
        <p:spPr bwMode="auto">
          <a:xfrm>
            <a:off x="2511053" y="3124300"/>
            <a:ext cx="177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0.5</a:t>
            </a:r>
            <a:endParaRPr lang="en-US"/>
          </a:p>
        </p:txBody>
      </p:sp>
      <p:sp>
        <p:nvSpPr>
          <p:cNvPr id="32877" name="Rectangle 111"/>
          <p:cNvSpPr>
            <a:spLocks noChangeArrowheads="1"/>
          </p:cNvSpPr>
          <p:nvPr/>
        </p:nvSpPr>
        <p:spPr bwMode="auto">
          <a:xfrm>
            <a:off x="2511053" y="1576487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1.0</a:t>
            </a:r>
            <a:endParaRPr lang="en-US"/>
          </a:p>
        </p:txBody>
      </p:sp>
      <p:sp>
        <p:nvSpPr>
          <p:cNvPr id="32878" name="Rectangle 112"/>
          <p:cNvSpPr>
            <a:spLocks noChangeArrowheads="1"/>
          </p:cNvSpPr>
          <p:nvPr/>
        </p:nvSpPr>
        <p:spPr bwMode="auto">
          <a:xfrm>
            <a:off x="2336428" y="1292325"/>
            <a:ext cx="392113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dB/km</a:t>
            </a:r>
            <a:endParaRPr lang="en-US"/>
          </a:p>
        </p:txBody>
      </p:sp>
      <p:sp>
        <p:nvSpPr>
          <p:cNvPr id="32879" name="Rectangle 113"/>
          <p:cNvSpPr>
            <a:spLocks noChangeArrowheads="1"/>
          </p:cNvSpPr>
          <p:nvPr/>
        </p:nvSpPr>
        <p:spPr bwMode="auto">
          <a:xfrm>
            <a:off x="2336428" y="2521050"/>
            <a:ext cx="392113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dB/km</a:t>
            </a:r>
            <a:endParaRPr lang="en-US"/>
          </a:p>
        </p:txBody>
      </p:sp>
      <p:sp>
        <p:nvSpPr>
          <p:cNvPr id="32880" name="Rectangle 114"/>
          <p:cNvSpPr>
            <a:spLocks noChangeArrowheads="1"/>
          </p:cNvSpPr>
          <p:nvPr/>
        </p:nvSpPr>
        <p:spPr bwMode="auto">
          <a:xfrm>
            <a:off x="2511053" y="2797275"/>
            <a:ext cx="177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1.0</a:t>
            </a:r>
            <a:endParaRPr lang="en-US"/>
          </a:p>
        </p:txBody>
      </p:sp>
      <p:sp>
        <p:nvSpPr>
          <p:cNvPr id="32881" name="Rectangle 115"/>
          <p:cNvSpPr>
            <a:spLocks noChangeArrowheads="1"/>
          </p:cNvSpPr>
          <p:nvPr/>
        </p:nvSpPr>
        <p:spPr bwMode="auto">
          <a:xfrm>
            <a:off x="4076328" y="2375000"/>
            <a:ext cx="177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1.3</a:t>
            </a:r>
            <a:endParaRPr lang="en-US"/>
          </a:p>
        </p:txBody>
      </p:sp>
      <p:sp>
        <p:nvSpPr>
          <p:cNvPr id="32882" name="Rectangle 116"/>
          <p:cNvSpPr>
            <a:spLocks noChangeArrowheads="1"/>
          </p:cNvSpPr>
          <p:nvPr/>
        </p:nvSpPr>
        <p:spPr bwMode="auto">
          <a:xfrm>
            <a:off x="4698628" y="2375000"/>
            <a:ext cx="17938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1.5</a:t>
            </a:r>
            <a:endParaRPr lang="en-US"/>
          </a:p>
        </p:txBody>
      </p:sp>
      <p:sp>
        <p:nvSpPr>
          <p:cNvPr id="32883" name="Rectangle 117"/>
          <p:cNvSpPr>
            <a:spLocks noChangeArrowheads="1"/>
          </p:cNvSpPr>
          <p:nvPr/>
        </p:nvSpPr>
        <p:spPr bwMode="auto">
          <a:xfrm>
            <a:off x="4698628" y="3579912"/>
            <a:ext cx="1793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1.5</a:t>
            </a:r>
            <a:endParaRPr lang="en-US"/>
          </a:p>
        </p:txBody>
      </p:sp>
      <p:sp>
        <p:nvSpPr>
          <p:cNvPr id="32884" name="Rectangle 118"/>
          <p:cNvSpPr>
            <a:spLocks noChangeArrowheads="1"/>
          </p:cNvSpPr>
          <p:nvPr/>
        </p:nvSpPr>
        <p:spPr bwMode="auto">
          <a:xfrm>
            <a:off x="5654303" y="3422750"/>
            <a:ext cx="1793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Symbol" charset="0"/>
              </a:rPr>
              <a:t>lm</a:t>
            </a:r>
            <a:endParaRPr lang="en-US"/>
          </a:p>
        </p:txBody>
      </p:sp>
      <p:sp>
        <p:nvSpPr>
          <p:cNvPr id="32885" name="Rectangle 119"/>
          <p:cNvSpPr>
            <a:spLocks noChangeArrowheads="1"/>
          </p:cNvSpPr>
          <p:nvPr/>
        </p:nvSpPr>
        <p:spPr bwMode="auto">
          <a:xfrm>
            <a:off x="5732091" y="3451325"/>
            <a:ext cx="1492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/m</a:t>
            </a:r>
            <a:endParaRPr lang="en-US"/>
          </a:p>
        </p:txBody>
      </p:sp>
      <p:sp>
        <p:nvSpPr>
          <p:cNvPr id="32886" name="Rectangle 120"/>
          <p:cNvSpPr>
            <a:spLocks noChangeArrowheads="1"/>
          </p:cNvSpPr>
          <p:nvPr/>
        </p:nvSpPr>
        <p:spPr bwMode="auto">
          <a:xfrm>
            <a:off x="5654303" y="2211487"/>
            <a:ext cx="1793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Symbol" charset="0"/>
              </a:rPr>
              <a:t>lm</a:t>
            </a:r>
            <a:endParaRPr lang="en-US"/>
          </a:p>
        </p:txBody>
      </p:sp>
      <p:sp>
        <p:nvSpPr>
          <p:cNvPr id="32887" name="Rectangle 121"/>
          <p:cNvSpPr>
            <a:spLocks noChangeArrowheads="1"/>
          </p:cNvSpPr>
          <p:nvPr/>
        </p:nvSpPr>
        <p:spPr bwMode="auto">
          <a:xfrm>
            <a:off x="5732091" y="2240062"/>
            <a:ext cx="1492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/m</a:t>
            </a:r>
            <a:endParaRPr lang="en-US" dirty="0"/>
          </a:p>
        </p:txBody>
      </p:sp>
      <p:sp>
        <p:nvSpPr>
          <p:cNvPr id="32888" name="Freeform 122"/>
          <p:cNvSpPr>
            <a:spLocks/>
          </p:cNvSpPr>
          <p:nvPr/>
        </p:nvSpPr>
        <p:spPr bwMode="auto">
          <a:xfrm>
            <a:off x="2836491" y="2363887"/>
            <a:ext cx="15875" cy="11113"/>
          </a:xfrm>
          <a:custGeom>
            <a:avLst/>
            <a:gdLst>
              <a:gd name="T0" fmla="*/ 2147483647 w 11"/>
              <a:gd name="T1" fmla="*/ 0 h 7"/>
              <a:gd name="T2" fmla="*/ 0 w 11"/>
              <a:gd name="T3" fmla="*/ 2147483647 h 7"/>
              <a:gd name="T4" fmla="*/ 0 w 11"/>
              <a:gd name="T5" fmla="*/ 2147483647 h 7"/>
              <a:gd name="T6" fmla="*/ 2147483647 w 11"/>
              <a:gd name="T7" fmla="*/ 2147483647 h 7"/>
              <a:gd name="T8" fmla="*/ 2147483647 w 11"/>
              <a:gd name="T9" fmla="*/ 2147483647 h 7"/>
              <a:gd name="T10" fmla="*/ 2147483647 w 11"/>
              <a:gd name="T11" fmla="*/ 2147483647 h 7"/>
              <a:gd name="T12" fmla="*/ 2147483647 w 11"/>
              <a:gd name="T13" fmla="*/ 2147483647 h 7"/>
              <a:gd name="T14" fmla="*/ 2147483647 w 11"/>
              <a:gd name="T15" fmla="*/ 2147483647 h 7"/>
              <a:gd name="T16" fmla="*/ 2147483647 w 11"/>
              <a:gd name="T17" fmla="*/ 2147483647 h 7"/>
              <a:gd name="T18" fmla="*/ 2147483647 w 11"/>
              <a:gd name="T19" fmla="*/ 0 h 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7"/>
              <a:gd name="T32" fmla="*/ 11 w 11"/>
              <a:gd name="T33" fmla="*/ 7 h 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7">
                <a:moveTo>
                  <a:pt x="1" y="0"/>
                </a:moveTo>
                <a:lnTo>
                  <a:pt x="0" y="2"/>
                </a:lnTo>
                <a:lnTo>
                  <a:pt x="0" y="4"/>
                </a:lnTo>
                <a:lnTo>
                  <a:pt x="1" y="5"/>
                </a:lnTo>
                <a:lnTo>
                  <a:pt x="3" y="7"/>
                </a:lnTo>
                <a:lnTo>
                  <a:pt x="5" y="7"/>
                </a:lnTo>
                <a:lnTo>
                  <a:pt x="7" y="7"/>
                </a:lnTo>
                <a:lnTo>
                  <a:pt x="9" y="7"/>
                </a:lnTo>
                <a:lnTo>
                  <a:pt x="11" y="5"/>
                </a:lnTo>
                <a:lnTo>
                  <a:pt x="1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89" name="Freeform 123"/>
          <p:cNvSpPr>
            <a:spLocks/>
          </p:cNvSpPr>
          <p:nvPr/>
        </p:nvSpPr>
        <p:spPr bwMode="auto">
          <a:xfrm>
            <a:off x="2838078" y="2240062"/>
            <a:ext cx="77788" cy="131763"/>
          </a:xfrm>
          <a:custGeom>
            <a:avLst/>
            <a:gdLst>
              <a:gd name="T0" fmla="*/ 2147483647 w 53"/>
              <a:gd name="T1" fmla="*/ 2147483647 h 83"/>
              <a:gd name="T2" fmla="*/ 2147483647 w 53"/>
              <a:gd name="T3" fmla="*/ 0 h 83"/>
              <a:gd name="T4" fmla="*/ 0 w 53"/>
              <a:gd name="T5" fmla="*/ 2147483647 h 83"/>
              <a:gd name="T6" fmla="*/ 2147483647 w 53"/>
              <a:gd name="T7" fmla="*/ 2147483647 h 83"/>
              <a:gd name="T8" fmla="*/ 2147483647 w 53"/>
              <a:gd name="T9" fmla="*/ 2147483647 h 83"/>
              <a:gd name="T10" fmla="*/ 2147483647 w 53"/>
              <a:gd name="T11" fmla="*/ 2147483647 h 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"/>
              <a:gd name="T19" fmla="*/ 0 h 83"/>
              <a:gd name="T20" fmla="*/ 53 w 53"/>
              <a:gd name="T21" fmla="*/ 83 h 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" h="83">
                <a:moveTo>
                  <a:pt x="50" y="2"/>
                </a:moveTo>
                <a:lnTo>
                  <a:pt x="44" y="0"/>
                </a:lnTo>
                <a:lnTo>
                  <a:pt x="0" y="78"/>
                </a:lnTo>
                <a:lnTo>
                  <a:pt x="10" y="83"/>
                </a:lnTo>
                <a:lnTo>
                  <a:pt x="53" y="6"/>
                </a:lnTo>
                <a:lnTo>
                  <a:pt x="50" y="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0" name="Freeform 124"/>
          <p:cNvSpPr>
            <a:spLocks/>
          </p:cNvSpPr>
          <p:nvPr/>
        </p:nvSpPr>
        <p:spPr bwMode="auto">
          <a:xfrm>
            <a:off x="2903166" y="2236887"/>
            <a:ext cx="15875" cy="12700"/>
          </a:xfrm>
          <a:custGeom>
            <a:avLst/>
            <a:gdLst>
              <a:gd name="T0" fmla="*/ 2147483647 w 11"/>
              <a:gd name="T1" fmla="*/ 2147483647 h 8"/>
              <a:gd name="T2" fmla="*/ 2147483647 w 11"/>
              <a:gd name="T3" fmla="*/ 2147483647 h 8"/>
              <a:gd name="T4" fmla="*/ 2147483647 w 11"/>
              <a:gd name="T5" fmla="*/ 2147483647 h 8"/>
              <a:gd name="T6" fmla="*/ 2147483647 w 11"/>
              <a:gd name="T7" fmla="*/ 2147483647 h 8"/>
              <a:gd name="T8" fmla="*/ 2147483647 w 11"/>
              <a:gd name="T9" fmla="*/ 0 h 8"/>
              <a:gd name="T10" fmla="*/ 2147483647 w 11"/>
              <a:gd name="T11" fmla="*/ 0 h 8"/>
              <a:gd name="T12" fmla="*/ 2147483647 w 11"/>
              <a:gd name="T13" fmla="*/ 0 h 8"/>
              <a:gd name="T14" fmla="*/ 2147483647 w 11"/>
              <a:gd name="T15" fmla="*/ 0 h 8"/>
              <a:gd name="T16" fmla="*/ 0 w 11"/>
              <a:gd name="T17" fmla="*/ 2147483647 h 8"/>
              <a:gd name="T18" fmla="*/ 2147483647 w 11"/>
              <a:gd name="T19" fmla="*/ 2147483647 h 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8"/>
              <a:gd name="T32" fmla="*/ 11 w 11"/>
              <a:gd name="T33" fmla="*/ 8 h 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8">
                <a:moveTo>
                  <a:pt x="9" y="8"/>
                </a:moveTo>
                <a:lnTo>
                  <a:pt x="11" y="6"/>
                </a:lnTo>
                <a:lnTo>
                  <a:pt x="11" y="4"/>
                </a:lnTo>
                <a:lnTo>
                  <a:pt x="9" y="2"/>
                </a:lnTo>
                <a:lnTo>
                  <a:pt x="7" y="0"/>
                </a:lnTo>
                <a:lnTo>
                  <a:pt x="6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9" y="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1" name="Freeform 125"/>
          <p:cNvSpPr>
            <a:spLocks/>
          </p:cNvSpPr>
          <p:nvPr/>
        </p:nvSpPr>
        <p:spPr bwMode="auto">
          <a:xfrm>
            <a:off x="2880941" y="2363887"/>
            <a:ext cx="15875" cy="11113"/>
          </a:xfrm>
          <a:custGeom>
            <a:avLst/>
            <a:gdLst>
              <a:gd name="T0" fmla="*/ 2147483647 w 11"/>
              <a:gd name="T1" fmla="*/ 0 h 7"/>
              <a:gd name="T2" fmla="*/ 0 w 11"/>
              <a:gd name="T3" fmla="*/ 2147483647 h 7"/>
              <a:gd name="T4" fmla="*/ 0 w 11"/>
              <a:gd name="T5" fmla="*/ 2147483647 h 7"/>
              <a:gd name="T6" fmla="*/ 2147483647 w 11"/>
              <a:gd name="T7" fmla="*/ 2147483647 h 7"/>
              <a:gd name="T8" fmla="*/ 2147483647 w 11"/>
              <a:gd name="T9" fmla="*/ 2147483647 h 7"/>
              <a:gd name="T10" fmla="*/ 2147483647 w 11"/>
              <a:gd name="T11" fmla="*/ 2147483647 h 7"/>
              <a:gd name="T12" fmla="*/ 2147483647 w 11"/>
              <a:gd name="T13" fmla="*/ 2147483647 h 7"/>
              <a:gd name="T14" fmla="*/ 2147483647 w 11"/>
              <a:gd name="T15" fmla="*/ 2147483647 h 7"/>
              <a:gd name="T16" fmla="*/ 2147483647 w 11"/>
              <a:gd name="T17" fmla="*/ 2147483647 h 7"/>
              <a:gd name="T18" fmla="*/ 2147483647 w 11"/>
              <a:gd name="T19" fmla="*/ 0 h 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7"/>
              <a:gd name="T32" fmla="*/ 11 w 11"/>
              <a:gd name="T33" fmla="*/ 7 h 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7">
                <a:moveTo>
                  <a:pt x="2" y="0"/>
                </a:moveTo>
                <a:lnTo>
                  <a:pt x="0" y="2"/>
                </a:lnTo>
                <a:lnTo>
                  <a:pt x="0" y="4"/>
                </a:lnTo>
                <a:lnTo>
                  <a:pt x="2" y="5"/>
                </a:lnTo>
                <a:lnTo>
                  <a:pt x="4" y="7"/>
                </a:lnTo>
                <a:lnTo>
                  <a:pt x="5" y="7"/>
                </a:lnTo>
                <a:lnTo>
                  <a:pt x="7" y="7"/>
                </a:lnTo>
                <a:lnTo>
                  <a:pt x="9" y="7"/>
                </a:lnTo>
                <a:lnTo>
                  <a:pt x="11" y="5"/>
                </a:lnTo>
                <a:lnTo>
                  <a:pt x="2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2" name="Freeform 126"/>
          <p:cNvSpPr>
            <a:spLocks/>
          </p:cNvSpPr>
          <p:nvPr/>
        </p:nvSpPr>
        <p:spPr bwMode="auto">
          <a:xfrm>
            <a:off x="2884116" y="2240062"/>
            <a:ext cx="77787" cy="131763"/>
          </a:xfrm>
          <a:custGeom>
            <a:avLst/>
            <a:gdLst>
              <a:gd name="T0" fmla="*/ 2147483647 w 53"/>
              <a:gd name="T1" fmla="*/ 2147483647 h 83"/>
              <a:gd name="T2" fmla="*/ 2147483647 w 53"/>
              <a:gd name="T3" fmla="*/ 0 h 83"/>
              <a:gd name="T4" fmla="*/ 0 w 53"/>
              <a:gd name="T5" fmla="*/ 2147483647 h 83"/>
              <a:gd name="T6" fmla="*/ 2147483647 w 53"/>
              <a:gd name="T7" fmla="*/ 2147483647 h 83"/>
              <a:gd name="T8" fmla="*/ 2147483647 w 53"/>
              <a:gd name="T9" fmla="*/ 2147483647 h 83"/>
              <a:gd name="T10" fmla="*/ 2147483647 w 53"/>
              <a:gd name="T11" fmla="*/ 2147483647 h 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"/>
              <a:gd name="T19" fmla="*/ 0 h 83"/>
              <a:gd name="T20" fmla="*/ 53 w 53"/>
              <a:gd name="T21" fmla="*/ 83 h 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" h="83">
                <a:moveTo>
                  <a:pt x="49" y="2"/>
                </a:moveTo>
                <a:lnTo>
                  <a:pt x="43" y="0"/>
                </a:lnTo>
                <a:lnTo>
                  <a:pt x="0" y="78"/>
                </a:lnTo>
                <a:lnTo>
                  <a:pt x="9" y="83"/>
                </a:lnTo>
                <a:lnTo>
                  <a:pt x="53" y="6"/>
                </a:lnTo>
                <a:lnTo>
                  <a:pt x="49" y="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3" name="Freeform 127"/>
          <p:cNvSpPr>
            <a:spLocks/>
          </p:cNvSpPr>
          <p:nvPr/>
        </p:nvSpPr>
        <p:spPr bwMode="auto">
          <a:xfrm>
            <a:off x="2946028" y="2236887"/>
            <a:ext cx="15875" cy="12700"/>
          </a:xfrm>
          <a:custGeom>
            <a:avLst/>
            <a:gdLst>
              <a:gd name="T0" fmla="*/ 2147483647 w 11"/>
              <a:gd name="T1" fmla="*/ 2147483647 h 8"/>
              <a:gd name="T2" fmla="*/ 2147483647 w 11"/>
              <a:gd name="T3" fmla="*/ 2147483647 h 8"/>
              <a:gd name="T4" fmla="*/ 2147483647 w 11"/>
              <a:gd name="T5" fmla="*/ 2147483647 h 8"/>
              <a:gd name="T6" fmla="*/ 2147483647 w 11"/>
              <a:gd name="T7" fmla="*/ 2147483647 h 8"/>
              <a:gd name="T8" fmla="*/ 2147483647 w 11"/>
              <a:gd name="T9" fmla="*/ 0 h 8"/>
              <a:gd name="T10" fmla="*/ 2147483647 w 11"/>
              <a:gd name="T11" fmla="*/ 0 h 8"/>
              <a:gd name="T12" fmla="*/ 2147483647 w 11"/>
              <a:gd name="T13" fmla="*/ 0 h 8"/>
              <a:gd name="T14" fmla="*/ 2147483647 w 11"/>
              <a:gd name="T15" fmla="*/ 0 h 8"/>
              <a:gd name="T16" fmla="*/ 0 w 11"/>
              <a:gd name="T17" fmla="*/ 2147483647 h 8"/>
              <a:gd name="T18" fmla="*/ 2147483647 w 11"/>
              <a:gd name="T19" fmla="*/ 2147483647 h 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8"/>
              <a:gd name="T32" fmla="*/ 11 w 11"/>
              <a:gd name="T33" fmla="*/ 8 h 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8">
                <a:moveTo>
                  <a:pt x="10" y="8"/>
                </a:moveTo>
                <a:lnTo>
                  <a:pt x="11" y="6"/>
                </a:lnTo>
                <a:lnTo>
                  <a:pt x="11" y="4"/>
                </a:lnTo>
                <a:lnTo>
                  <a:pt x="10" y="2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10" y="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4" name="Freeform 128"/>
          <p:cNvSpPr>
            <a:spLocks/>
          </p:cNvSpPr>
          <p:nvPr/>
        </p:nvSpPr>
        <p:spPr bwMode="auto">
          <a:xfrm>
            <a:off x="2836491" y="3584675"/>
            <a:ext cx="15875" cy="11112"/>
          </a:xfrm>
          <a:custGeom>
            <a:avLst/>
            <a:gdLst>
              <a:gd name="T0" fmla="*/ 2147483647 w 11"/>
              <a:gd name="T1" fmla="*/ 0 h 7"/>
              <a:gd name="T2" fmla="*/ 0 w 11"/>
              <a:gd name="T3" fmla="*/ 2147483647 h 7"/>
              <a:gd name="T4" fmla="*/ 0 w 11"/>
              <a:gd name="T5" fmla="*/ 2147483647 h 7"/>
              <a:gd name="T6" fmla="*/ 2147483647 w 11"/>
              <a:gd name="T7" fmla="*/ 2147483647 h 7"/>
              <a:gd name="T8" fmla="*/ 2147483647 w 11"/>
              <a:gd name="T9" fmla="*/ 2147483647 h 7"/>
              <a:gd name="T10" fmla="*/ 2147483647 w 11"/>
              <a:gd name="T11" fmla="*/ 2147483647 h 7"/>
              <a:gd name="T12" fmla="*/ 2147483647 w 11"/>
              <a:gd name="T13" fmla="*/ 2147483647 h 7"/>
              <a:gd name="T14" fmla="*/ 2147483647 w 11"/>
              <a:gd name="T15" fmla="*/ 2147483647 h 7"/>
              <a:gd name="T16" fmla="*/ 2147483647 w 11"/>
              <a:gd name="T17" fmla="*/ 2147483647 h 7"/>
              <a:gd name="T18" fmla="*/ 2147483647 w 11"/>
              <a:gd name="T19" fmla="*/ 0 h 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7"/>
              <a:gd name="T32" fmla="*/ 11 w 11"/>
              <a:gd name="T33" fmla="*/ 7 h 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7">
                <a:moveTo>
                  <a:pt x="1" y="0"/>
                </a:moveTo>
                <a:lnTo>
                  <a:pt x="0" y="1"/>
                </a:lnTo>
                <a:lnTo>
                  <a:pt x="0" y="3"/>
                </a:lnTo>
                <a:lnTo>
                  <a:pt x="1" y="5"/>
                </a:lnTo>
                <a:lnTo>
                  <a:pt x="3" y="7"/>
                </a:lnTo>
                <a:lnTo>
                  <a:pt x="5" y="7"/>
                </a:lnTo>
                <a:lnTo>
                  <a:pt x="7" y="7"/>
                </a:lnTo>
                <a:lnTo>
                  <a:pt x="9" y="7"/>
                </a:lnTo>
                <a:lnTo>
                  <a:pt x="11" y="5"/>
                </a:lnTo>
                <a:lnTo>
                  <a:pt x="1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5" name="Freeform 129"/>
          <p:cNvSpPr>
            <a:spLocks/>
          </p:cNvSpPr>
          <p:nvPr/>
        </p:nvSpPr>
        <p:spPr bwMode="auto">
          <a:xfrm>
            <a:off x="2838078" y="3460850"/>
            <a:ext cx="77788" cy="131762"/>
          </a:xfrm>
          <a:custGeom>
            <a:avLst/>
            <a:gdLst>
              <a:gd name="T0" fmla="*/ 2147483647 w 53"/>
              <a:gd name="T1" fmla="*/ 2147483647 h 83"/>
              <a:gd name="T2" fmla="*/ 2147483647 w 53"/>
              <a:gd name="T3" fmla="*/ 0 h 83"/>
              <a:gd name="T4" fmla="*/ 0 w 53"/>
              <a:gd name="T5" fmla="*/ 2147483647 h 83"/>
              <a:gd name="T6" fmla="*/ 2147483647 w 53"/>
              <a:gd name="T7" fmla="*/ 2147483647 h 83"/>
              <a:gd name="T8" fmla="*/ 2147483647 w 53"/>
              <a:gd name="T9" fmla="*/ 2147483647 h 83"/>
              <a:gd name="T10" fmla="*/ 2147483647 w 53"/>
              <a:gd name="T11" fmla="*/ 2147483647 h 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"/>
              <a:gd name="T19" fmla="*/ 0 h 83"/>
              <a:gd name="T20" fmla="*/ 53 w 53"/>
              <a:gd name="T21" fmla="*/ 83 h 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" h="83">
                <a:moveTo>
                  <a:pt x="50" y="4"/>
                </a:moveTo>
                <a:lnTo>
                  <a:pt x="44" y="0"/>
                </a:lnTo>
                <a:lnTo>
                  <a:pt x="0" y="78"/>
                </a:lnTo>
                <a:lnTo>
                  <a:pt x="10" y="83"/>
                </a:lnTo>
                <a:lnTo>
                  <a:pt x="53" y="6"/>
                </a:lnTo>
                <a:lnTo>
                  <a:pt x="50" y="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6" name="Freeform 130"/>
          <p:cNvSpPr>
            <a:spLocks/>
          </p:cNvSpPr>
          <p:nvPr/>
        </p:nvSpPr>
        <p:spPr bwMode="auto">
          <a:xfrm>
            <a:off x="2903166" y="3457675"/>
            <a:ext cx="15875" cy="12700"/>
          </a:xfrm>
          <a:custGeom>
            <a:avLst/>
            <a:gdLst>
              <a:gd name="T0" fmla="*/ 2147483647 w 11"/>
              <a:gd name="T1" fmla="*/ 2147483647 h 8"/>
              <a:gd name="T2" fmla="*/ 2147483647 w 11"/>
              <a:gd name="T3" fmla="*/ 2147483647 h 8"/>
              <a:gd name="T4" fmla="*/ 2147483647 w 11"/>
              <a:gd name="T5" fmla="*/ 2147483647 h 8"/>
              <a:gd name="T6" fmla="*/ 2147483647 w 11"/>
              <a:gd name="T7" fmla="*/ 2147483647 h 8"/>
              <a:gd name="T8" fmla="*/ 2147483647 w 11"/>
              <a:gd name="T9" fmla="*/ 0 h 8"/>
              <a:gd name="T10" fmla="*/ 2147483647 w 11"/>
              <a:gd name="T11" fmla="*/ 0 h 8"/>
              <a:gd name="T12" fmla="*/ 2147483647 w 11"/>
              <a:gd name="T13" fmla="*/ 0 h 8"/>
              <a:gd name="T14" fmla="*/ 2147483647 w 11"/>
              <a:gd name="T15" fmla="*/ 0 h 8"/>
              <a:gd name="T16" fmla="*/ 0 w 11"/>
              <a:gd name="T17" fmla="*/ 2147483647 h 8"/>
              <a:gd name="T18" fmla="*/ 2147483647 w 11"/>
              <a:gd name="T19" fmla="*/ 2147483647 h 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8"/>
              <a:gd name="T32" fmla="*/ 11 w 11"/>
              <a:gd name="T33" fmla="*/ 8 h 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8">
                <a:moveTo>
                  <a:pt x="9" y="8"/>
                </a:moveTo>
                <a:lnTo>
                  <a:pt x="11" y="6"/>
                </a:lnTo>
                <a:lnTo>
                  <a:pt x="11" y="4"/>
                </a:lnTo>
                <a:lnTo>
                  <a:pt x="9" y="2"/>
                </a:lnTo>
                <a:lnTo>
                  <a:pt x="7" y="0"/>
                </a:lnTo>
                <a:lnTo>
                  <a:pt x="6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9" y="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7" name="Freeform 131"/>
          <p:cNvSpPr>
            <a:spLocks/>
          </p:cNvSpPr>
          <p:nvPr/>
        </p:nvSpPr>
        <p:spPr bwMode="auto">
          <a:xfrm>
            <a:off x="2880941" y="3584675"/>
            <a:ext cx="15875" cy="11112"/>
          </a:xfrm>
          <a:custGeom>
            <a:avLst/>
            <a:gdLst>
              <a:gd name="T0" fmla="*/ 2147483647 w 11"/>
              <a:gd name="T1" fmla="*/ 0 h 7"/>
              <a:gd name="T2" fmla="*/ 0 w 11"/>
              <a:gd name="T3" fmla="*/ 2147483647 h 7"/>
              <a:gd name="T4" fmla="*/ 0 w 11"/>
              <a:gd name="T5" fmla="*/ 2147483647 h 7"/>
              <a:gd name="T6" fmla="*/ 2147483647 w 11"/>
              <a:gd name="T7" fmla="*/ 2147483647 h 7"/>
              <a:gd name="T8" fmla="*/ 2147483647 w 11"/>
              <a:gd name="T9" fmla="*/ 2147483647 h 7"/>
              <a:gd name="T10" fmla="*/ 2147483647 w 11"/>
              <a:gd name="T11" fmla="*/ 2147483647 h 7"/>
              <a:gd name="T12" fmla="*/ 2147483647 w 11"/>
              <a:gd name="T13" fmla="*/ 2147483647 h 7"/>
              <a:gd name="T14" fmla="*/ 2147483647 w 11"/>
              <a:gd name="T15" fmla="*/ 2147483647 h 7"/>
              <a:gd name="T16" fmla="*/ 2147483647 w 11"/>
              <a:gd name="T17" fmla="*/ 2147483647 h 7"/>
              <a:gd name="T18" fmla="*/ 2147483647 w 11"/>
              <a:gd name="T19" fmla="*/ 0 h 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7"/>
              <a:gd name="T32" fmla="*/ 11 w 11"/>
              <a:gd name="T33" fmla="*/ 7 h 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7">
                <a:moveTo>
                  <a:pt x="2" y="0"/>
                </a:moveTo>
                <a:lnTo>
                  <a:pt x="0" y="1"/>
                </a:lnTo>
                <a:lnTo>
                  <a:pt x="0" y="3"/>
                </a:lnTo>
                <a:lnTo>
                  <a:pt x="2" y="5"/>
                </a:lnTo>
                <a:lnTo>
                  <a:pt x="4" y="7"/>
                </a:lnTo>
                <a:lnTo>
                  <a:pt x="5" y="7"/>
                </a:lnTo>
                <a:lnTo>
                  <a:pt x="7" y="7"/>
                </a:lnTo>
                <a:lnTo>
                  <a:pt x="9" y="7"/>
                </a:lnTo>
                <a:lnTo>
                  <a:pt x="11" y="5"/>
                </a:lnTo>
                <a:lnTo>
                  <a:pt x="2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8" name="Freeform 132"/>
          <p:cNvSpPr>
            <a:spLocks/>
          </p:cNvSpPr>
          <p:nvPr/>
        </p:nvSpPr>
        <p:spPr bwMode="auto">
          <a:xfrm>
            <a:off x="2884116" y="3460850"/>
            <a:ext cx="77787" cy="131762"/>
          </a:xfrm>
          <a:custGeom>
            <a:avLst/>
            <a:gdLst>
              <a:gd name="T0" fmla="*/ 2147483647 w 53"/>
              <a:gd name="T1" fmla="*/ 2147483647 h 83"/>
              <a:gd name="T2" fmla="*/ 2147483647 w 53"/>
              <a:gd name="T3" fmla="*/ 0 h 83"/>
              <a:gd name="T4" fmla="*/ 0 w 53"/>
              <a:gd name="T5" fmla="*/ 2147483647 h 83"/>
              <a:gd name="T6" fmla="*/ 2147483647 w 53"/>
              <a:gd name="T7" fmla="*/ 2147483647 h 83"/>
              <a:gd name="T8" fmla="*/ 2147483647 w 53"/>
              <a:gd name="T9" fmla="*/ 2147483647 h 83"/>
              <a:gd name="T10" fmla="*/ 2147483647 w 53"/>
              <a:gd name="T11" fmla="*/ 2147483647 h 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"/>
              <a:gd name="T19" fmla="*/ 0 h 83"/>
              <a:gd name="T20" fmla="*/ 53 w 53"/>
              <a:gd name="T21" fmla="*/ 83 h 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" h="83">
                <a:moveTo>
                  <a:pt x="49" y="4"/>
                </a:moveTo>
                <a:lnTo>
                  <a:pt x="43" y="0"/>
                </a:lnTo>
                <a:lnTo>
                  <a:pt x="0" y="78"/>
                </a:lnTo>
                <a:lnTo>
                  <a:pt x="9" y="83"/>
                </a:lnTo>
                <a:lnTo>
                  <a:pt x="53" y="6"/>
                </a:lnTo>
                <a:lnTo>
                  <a:pt x="49" y="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99" name="Freeform 133"/>
          <p:cNvSpPr>
            <a:spLocks/>
          </p:cNvSpPr>
          <p:nvPr/>
        </p:nvSpPr>
        <p:spPr bwMode="auto">
          <a:xfrm>
            <a:off x="2946028" y="3457675"/>
            <a:ext cx="15875" cy="12700"/>
          </a:xfrm>
          <a:custGeom>
            <a:avLst/>
            <a:gdLst>
              <a:gd name="T0" fmla="*/ 2147483647 w 11"/>
              <a:gd name="T1" fmla="*/ 2147483647 h 8"/>
              <a:gd name="T2" fmla="*/ 2147483647 w 11"/>
              <a:gd name="T3" fmla="*/ 2147483647 h 8"/>
              <a:gd name="T4" fmla="*/ 2147483647 w 11"/>
              <a:gd name="T5" fmla="*/ 2147483647 h 8"/>
              <a:gd name="T6" fmla="*/ 2147483647 w 11"/>
              <a:gd name="T7" fmla="*/ 2147483647 h 8"/>
              <a:gd name="T8" fmla="*/ 2147483647 w 11"/>
              <a:gd name="T9" fmla="*/ 0 h 8"/>
              <a:gd name="T10" fmla="*/ 2147483647 w 11"/>
              <a:gd name="T11" fmla="*/ 0 h 8"/>
              <a:gd name="T12" fmla="*/ 2147483647 w 11"/>
              <a:gd name="T13" fmla="*/ 0 h 8"/>
              <a:gd name="T14" fmla="*/ 2147483647 w 11"/>
              <a:gd name="T15" fmla="*/ 0 h 8"/>
              <a:gd name="T16" fmla="*/ 0 w 11"/>
              <a:gd name="T17" fmla="*/ 2147483647 h 8"/>
              <a:gd name="T18" fmla="*/ 2147483647 w 11"/>
              <a:gd name="T19" fmla="*/ 2147483647 h 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8"/>
              <a:gd name="T32" fmla="*/ 11 w 11"/>
              <a:gd name="T33" fmla="*/ 8 h 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8">
                <a:moveTo>
                  <a:pt x="10" y="8"/>
                </a:moveTo>
                <a:lnTo>
                  <a:pt x="11" y="6"/>
                </a:lnTo>
                <a:lnTo>
                  <a:pt x="11" y="4"/>
                </a:lnTo>
                <a:lnTo>
                  <a:pt x="10" y="2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10" y="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0" name="Freeform 134"/>
          <p:cNvSpPr>
            <a:spLocks/>
          </p:cNvSpPr>
          <p:nvPr/>
        </p:nvSpPr>
        <p:spPr bwMode="auto">
          <a:xfrm>
            <a:off x="2766641" y="2300387"/>
            <a:ext cx="104775" cy="17463"/>
          </a:xfrm>
          <a:custGeom>
            <a:avLst/>
            <a:gdLst>
              <a:gd name="T0" fmla="*/ 2147483647 w 72"/>
              <a:gd name="T1" fmla="*/ 2147483647 h 11"/>
              <a:gd name="T2" fmla="*/ 2147483647 w 72"/>
              <a:gd name="T3" fmla="*/ 0 h 11"/>
              <a:gd name="T4" fmla="*/ 0 w 72"/>
              <a:gd name="T5" fmla="*/ 0 h 11"/>
              <a:gd name="T6" fmla="*/ 0 w 72"/>
              <a:gd name="T7" fmla="*/ 2147483647 h 11"/>
              <a:gd name="T8" fmla="*/ 2147483647 w 72"/>
              <a:gd name="T9" fmla="*/ 2147483647 h 11"/>
              <a:gd name="T10" fmla="*/ 2147483647 w 72"/>
              <a:gd name="T11" fmla="*/ 2147483647 h 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2"/>
              <a:gd name="T19" fmla="*/ 0 h 11"/>
              <a:gd name="T20" fmla="*/ 72 w 72"/>
              <a:gd name="T21" fmla="*/ 11 h 1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2" h="11">
                <a:moveTo>
                  <a:pt x="72" y="6"/>
                </a:moveTo>
                <a:lnTo>
                  <a:pt x="72" y="0"/>
                </a:lnTo>
                <a:lnTo>
                  <a:pt x="0" y="0"/>
                </a:lnTo>
                <a:lnTo>
                  <a:pt x="0" y="11"/>
                </a:lnTo>
                <a:lnTo>
                  <a:pt x="72" y="11"/>
                </a:lnTo>
                <a:lnTo>
                  <a:pt x="72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1" name="Freeform 135"/>
          <p:cNvSpPr>
            <a:spLocks/>
          </p:cNvSpPr>
          <p:nvPr/>
        </p:nvSpPr>
        <p:spPr bwMode="auto">
          <a:xfrm>
            <a:off x="2766641" y="3518000"/>
            <a:ext cx="104775" cy="14287"/>
          </a:xfrm>
          <a:custGeom>
            <a:avLst/>
            <a:gdLst>
              <a:gd name="T0" fmla="*/ 2147483647 w 72"/>
              <a:gd name="T1" fmla="*/ 2147483647 h 9"/>
              <a:gd name="T2" fmla="*/ 2147483647 w 72"/>
              <a:gd name="T3" fmla="*/ 0 h 9"/>
              <a:gd name="T4" fmla="*/ 0 w 72"/>
              <a:gd name="T5" fmla="*/ 0 h 9"/>
              <a:gd name="T6" fmla="*/ 0 w 72"/>
              <a:gd name="T7" fmla="*/ 2147483647 h 9"/>
              <a:gd name="T8" fmla="*/ 2147483647 w 72"/>
              <a:gd name="T9" fmla="*/ 2147483647 h 9"/>
              <a:gd name="T10" fmla="*/ 2147483647 w 72"/>
              <a:gd name="T11" fmla="*/ 2147483647 h 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2"/>
              <a:gd name="T19" fmla="*/ 0 h 9"/>
              <a:gd name="T20" fmla="*/ 72 w 72"/>
              <a:gd name="T21" fmla="*/ 9 h 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2" h="9">
                <a:moveTo>
                  <a:pt x="72" y="4"/>
                </a:moveTo>
                <a:lnTo>
                  <a:pt x="72" y="0"/>
                </a:lnTo>
                <a:lnTo>
                  <a:pt x="0" y="0"/>
                </a:lnTo>
                <a:lnTo>
                  <a:pt x="0" y="9"/>
                </a:lnTo>
                <a:lnTo>
                  <a:pt x="72" y="9"/>
                </a:lnTo>
                <a:lnTo>
                  <a:pt x="72" y="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2" name="Freeform 136"/>
          <p:cNvSpPr>
            <a:spLocks/>
          </p:cNvSpPr>
          <p:nvPr/>
        </p:nvSpPr>
        <p:spPr bwMode="auto">
          <a:xfrm>
            <a:off x="2915866" y="2300387"/>
            <a:ext cx="2651125" cy="17463"/>
          </a:xfrm>
          <a:custGeom>
            <a:avLst/>
            <a:gdLst>
              <a:gd name="T0" fmla="*/ 2147483647 w 1809"/>
              <a:gd name="T1" fmla="*/ 2147483647 h 11"/>
              <a:gd name="T2" fmla="*/ 2147483647 w 1809"/>
              <a:gd name="T3" fmla="*/ 0 h 11"/>
              <a:gd name="T4" fmla="*/ 0 w 1809"/>
              <a:gd name="T5" fmla="*/ 0 h 11"/>
              <a:gd name="T6" fmla="*/ 0 w 1809"/>
              <a:gd name="T7" fmla="*/ 2147483647 h 11"/>
              <a:gd name="T8" fmla="*/ 2147483647 w 1809"/>
              <a:gd name="T9" fmla="*/ 2147483647 h 11"/>
              <a:gd name="T10" fmla="*/ 2147483647 w 1809"/>
              <a:gd name="T11" fmla="*/ 2147483647 h 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09"/>
              <a:gd name="T19" fmla="*/ 0 h 11"/>
              <a:gd name="T20" fmla="*/ 1809 w 1809"/>
              <a:gd name="T21" fmla="*/ 11 h 1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09" h="11">
                <a:moveTo>
                  <a:pt x="1809" y="6"/>
                </a:moveTo>
                <a:lnTo>
                  <a:pt x="1809" y="0"/>
                </a:lnTo>
                <a:lnTo>
                  <a:pt x="0" y="0"/>
                </a:lnTo>
                <a:lnTo>
                  <a:pt x="0" y="11"/>
                </a:lnTo>
                <a:lnTo>
                  <a:pt x="1809" y="11"/>
                </a:lnTo>
                <a:lnTo>
                  <a:pt x="1809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3" name="Freeform 137"/>
          <p:cNvSpPr>
            <a:spLocks/>
          </p:cNvSpPr>
          <p:nvPr/>
        </p:nvSpPr>
        <p:spPr bwMode="auto">
          <a:xfrm>
            <a:off x="5560641" y="2263875"/>
            <a:ext cx="77787" cy="93662"/>
          </a:xfrm>
          <a:custGeom>
            <a:avLst/>
            <a:gdLst>
              <a:gd name="T0" fmla="*/ 0 w 53"/>
              <a:gd name="T1" fmla="*/ 0 h 59"/>
              <a:gd name="T2" fmla="*/ 2147483647 w 53"/>
              <a:gd name="T3" fmla="*/ 2147483647 h 59"/>
              <a:gd name="T4" fmla="*/ 0 w 53"/>
              <a:gd name="T5" fmla="*/ 2147483647 h 59"/>
              <a:gd name="T6" fmla="*/ 0 w 53"/>
              <a:gd name="T7" fmla="*/ 0 h 59"/>
              <a:gd name="T8" fmla="*/ 2147483647 w 53"/>
              <a:gd name="T9" fmla="*/ 2147483647 h 59"/>
              <a:gd name="T10" fmla="*/ 0 w 53"/>
              <a:gd name="T11" fmla="*/ 0 h 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"/>
              <a:gd name="T19" fmla="*/ 0 h 59"/>
              <a:gd name="T20" fmla="*/ 53 w 53"/>
              <a:gd name="T21" fmla="*/ 59 h 5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" h="59">
                <a:moveTo>
                  <a:pt x="0" y="0"/>
                </a:moveTo>
                <a:lnTo>
                  <a:pt x="53" y="29"/>
                </a:lnTo>
                <a:lnTo>
                  <a:pt x="0" y="59"/>
                </a:lnTo>
                <a:lnTo>
                  <a:pt x="0" y="0"/>
                </a:lnTo>
                <a:lnTo>
                  <a:pt x="53" y="29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4" name="Freeform 138"/>
          <p:cNvSpPr>
            <a:spLocks/>
          </p:cNvSpPr>
          <p:nvPr/>
        </p:nvSpPr>
        <p:spPr bwMode="auto">
          <a:xfrm>
            <a:off x="2915866" y="3518000"/>
            <a:ext cx="2651125" cy="14287"/>
          </a:xfrm>
          <a:custGeom>
            <a:avLst/>
            <a:gdLst>
              <a:gd name="T0" fmla="*/ 2147483647 w 1809"/>
              <a:gd name="T1" fmla="*/ 2147483647 h 9"/>
              <a:gd name="T2" fmla="*/ 2147483647 w 1809"/>
              <a:gd name="T3" fmla="*/ 0 h 9"/>
              <a:gd name="T4" fmla="*/ 0 w 1809"/>
              <a:gd name="T5" fmla="*/ 0 h 9"/>
              <a:gd name="T6" fmla="*/ 0 w 1809"/>
              <a:gd name="T7" fmla="*/ 2147483647 h 9"/>
              <a:gd name="T8" fmla="*/ 2147483647 w 1809"/>
              <a:gd name="T9" fmla="*/ 2147483647 h 9"/>
              <a:gd name="T10" fmla="*/ 2147483647 w 1809"/>
              <a:gd name="T11" fmla="*/ 2147483647 h 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09"/>
              <a:gd name="T19" fmla="*/ 0 h 9"/>
              <a:gd name="T20" fmla="*/ 1809 w 1809"/>
              <a:gd name="T21" fmla="*/ 9 h 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09" h="9">
                <a:moveTo>
                  <a:pt x="1809" y="4"/>
                </a:moveTo>
                <a:lnTo>
                  <a:pt x="1809" y="0"/>
                </a:lnTo>
                <a:lnTo>
                  <a:pt x="0" y="0"/>
                </a:lnTo>
                <a:lnTo>
                  <a:pt x="0" y="9"/>
                </a:lnTo>
                <a:lnTo>
                  <a:pt x="1809" y="9"/>
                </a:lnTo>
                <a:lnTo>
                  <a:pt x="1809" y="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5" name="Freeform 139"/>
          <p:cNvSpPr>
            <a:spLocks/>
          </p:cNvSpPr>
          <p:nvPr/>
        </p:nvSpPr>
        <p:spPr bwMode="auto">
          <a:xfrm>
            <a:off x="5560641" y="3478312"/>
            <a:ext cx="77787" cy="93663"/>
          </a:xfrm>
          <a:custGeom>
            <a:avLst/>
            <a:gdLst>
              <a:gd name="T0" fmla="*/ 0 w 53"/>
              <a:gd name="T1" fmla="*/ 0 h 59"/>
              <a:gd name="T2" fmla="*/ 2147483647 w 53"/>
              <a:gd name="T3" fmla="*/ 2147483647 h 59"/>
              <a:gd name="T4" fmla="*/ 0 w 53"/>
              <a:gd name="T5" fmla="*/ 2147483647 h 59"/>
              <a:gd name="T6" fmla="*/ 0 w 53"/>
              <a:gd name="T7" fmla="*/ 0 h 59"/>
              <a:gd name="T8" fmla="*/ 2147483647 w 53"/>
              <a:gd name="T9" fmla="*/ 2147483647 h 59"/>
              <a:gd name="T10" fmla="*/ 0 w 53"/>
              <a:gd name="T11" fmla="*/ 0 h 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"/>
              <a:gd name="T19" fmla="*/ 0 h 59"/>
              <a:gd name="T20" fmla="*/ 53 w 53"/>
              <a:gd name="T21" fmla="*/ 59 h 5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" h="59">
                <a:moveTo>
                  <a:pt x="0" y="0"/>
                </a:moveTo>
                <a:lnTo>
                  <a:pt x="53" y="29"/>
                </a:lnTo>
                <a:lnTo>
                  <a:pt x="0" y="59"/>
                </a:lnTo>
                <a:lnTo>
                  <a:pt x="0" y="0"/>
                </a:lnTo>
                <a:lnTo>
                  <a:pt x="53" y="29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6" name="Rectangle 140"/>
          <p:cNvSpPr>
            <a:spLocks noChangeArrowheads="1"/>
          </p:cNvSpPr>
          <p:nvPr/>
        </p:nvSpPr>
        <p:spPr bwMode="auto">
          <a:xfrm>
            <a:off x="4076328" y="4780062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1.3</a:t>
            </a:r>
            <a:endParaRPr lang="en-US"/>
          </a:p>
        </p:txBody>
      </p:sp>
      <p:sp>
        <p:nvSpPr>
          <p:cNvPr id="32907" name="Rectangle 141"/>
          <p:cNvSpPr>
            <a:spLocks noChangeArrowheads="1"/>
          </p:cNvSpPr>
          <p:nvPr/>
        </p:nvSpPr>
        <p:spPr bwMode="auto">
          <a:xfrm>
            <a:off x="4698628" y="4786412"/>
            <a:ext cx="1793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1.5</a:t>
            </a:r>
            <a:endParaRPr lang="en-US"/>
          </a:p>
        </p:txBody>
      </p:sp>
      <p:sp>
        <p:nvSpPr>
          <p:cNvPr id="32908" name="Freeform 142"/>
          <p:cNvSpPr>
            <a:spLocks/>
          </p:cNvSpPr>
          <p:nvPr/>
        </p:nvSpPr>
        <p:spPr bwMode="auto">
          <a:xfrm>
            <a:off x="3019053" y="3886300"/>
            <a:ext cx="2505075" cy="825500"/>
          </a:xfrm>
          <a:custGeom>
            <a:avLst/>
            <a:gdLst>
              <a:gd name="T0" fmla="*/ 2147483647 w 1710"/>
              <a:gd name="T1" fmla="*/ 2147483647 h 520"/>
              <a:gd name="T2" fmla="*/ 2147483647 w 1710"/>
              <a:gd name="T3" fmla="*/ 2147483647 h 520"/>
              <a:gd name="T4" fmla="*/ 2147483647 w 1710"/>
              <a:gd name="T5" fmla="*/ 2147483647 h 520"/>
              <a:gd name="T6" fmla="*/ 2147483647 w 1710"/>
              <a:gd name="T7" fmla="*/ 2147483647 h 520"/>
              <a:gd name="T8" fmla="*/ 2147483647 w 1710"/>
              <a:gd name="T9" fmla="*/ 2147483647 h 520"/>
              <a:gd name="T10" fmla="*/ 2147483647 w 1710"/>
              <a:gd name="T11" fmla="*/ 2147483647 h 520"/>
              <a:gd name="T12" fmla="*/ 2147483647 w 1710"/>
              <a:gd name="T13" fmla="*/ 2147483647 h 520"/>
              <a:gd name="T14" fmla="*/ 2147483647 w 1710"/>
              <a:gd name="T15" fmla="*/ 2147483647 h 520"/>
              <a:gd name="T16" fmla="*/ 2147483647 w 1710"/>
              <a:gd name="T17" fmla="*/ 2147483647 h 520"/>
              <a:gd name="T18" fmla="*/ 2147483647 w 1710"/>
              <a:gd name="T19" fmla="*/ 2147483647 h 520"/>
              <a:gd name="T20" fmla="*/ 2147483647 w 1710"/>
              <a:gd name="T21" fmla="*/ 2147483647 h 520"/>
              <a:gd name="T22" fmla="*/ 2147483647 w 1710"/>
              <a:gd name="T23" fmla="*/ 2147483647 h 520"/>
              <a:gd name="T24" fmla="*/ 2147483647 w 1710"/>
              <a:gd name="T25" fmla="*/ 2147483647 h 520"/>
              <a:gd name="T26" fmla="*/ 2147483647 w 1710"/>
              <a:gd name="T27" fmla="*/ 2147483647 h 520"/>
              <a:gd name="T28" fmla="*/ 2147483647 w 1710"/>
              <a:gd name="T29" fmla="*/ 2147483647 h 520"/>
              <a:gd name="T30" fmla="*/ 2147483647 w 1710"/>
              <a:gd name="T31" fmla="*/ 2147483647 h 520"/>
              <a:gd name="T32" fmla="*/ 2147483647 w 1710"/>
              <a:gd name="T33" fmla="*/ 2147483647 h 520"/>
              <a:gd name="T34" fmla="*/ 2147483647 w 1710"/>
              <a:gd name="T35" fmla="*/ 2147483647 h 520"/>
              <a:gd name="T36" fmla="*/ 2147483647 w 1710"/>
              <a:gd name="T37" fmla="*/ 2147483647 h 520"/>
              <a:gd name="T38" fmla="*/ 2147483647 w 1710"/>
              <a:gd name="T39" fmla="*/ 2147483647 h 520"/>
              <a:gd name="T40" fmla="*/ 2147483647 w 1710"/>
              <a:gd name="T41" fmla="*/ 2147483647 h 520"/>
              <a:gd name="T42" fmla="*/ 2147483647 w 1710"/>
              <a:gd name="T43" fmla="*/ 2147483647 h 520"/>
              <a:gd name="T44" fmla="*/ 2147483647 w 1710"/>
              <a:gd name="T45" fmla="*/ 2147483647 h 520"/>
              <a:gd name="T46" fmla="*/ 2147483647 w 1710"/>
              <a:gd name="T47" fmla="*/ 2147483647 h 520"/>
              <a:gd name="T48" fmla="*/ 2147483647 w 1710"/>
              <a:gd name="T49" fmla="*/ 2147483647 h 520"/>
              <a:gd name="T50" fmla="*/ 2147483647 w 1710"/>
              <a:gd name="T51" fmla="*/ 2147483647 h 520"/>
              <a:gd name="T52" fmla="*/ 2147483647 w 1710"/>
              <a:gd name="T53" fmla="*/ 2147483647 h 520"/>
              <a:gd name="T54" fmla="*/ 2147483647 w 1710"/>
              <a:gd name="T55" fmla="*/ 2147483647 h 520"/>
              <a:gd name="T56" fmla="*/ 2147483647 w 1710"/>
              <a:gd name="T57" fmla="*/ 2147483647 h 520"/>
              <a:gd name="T58" fmla="*/ 2147483647 w 1710"/>
              <a:gd name="T59" fmla="*/ 2147483647 h 520"/>
              <a:gd name="T60" fmla="*/ 2147483647 w 1710"/>
              <a:gd name="T61" fmla="*/ 2147483647 h 520"/>
              <a:gd name="T62" fmla="*/ 2147483647 w 1710"/>
              <a:gd name="T63" fmla="*/ 2147483647 h 520"/>
              <a:gd name="T64" fmla="*/ 2147483647 w 1710"/>
              <a:gd name="T65" fmla="*/ 2147483647 h 520"/>
              <a:gd name="T66" fmla="*/ 2147483647 w 1710"/>
              <a:gd name="T67" fmla="*/ 2147483647 h 520"/>
              <a:gd name="T68" fmla="*/ 2147483647 w 1710"/>
              <a:gd name="T69" fmla="*/ 2147483647 h 520"/>
              <a:gd name="T70" fmla="*/ 2147483647 w 1710"/>
              <a:gd name="T71" fmla="*/ 2147483647 h 520"/>
              <a:gd name="T72" fmla="*/ 2147483647 w 1710"/>
              <a:gd name="T73" fmla="*/ 2147483647 h 520"/>
              <a:gd name="T74" fmla="*/ 2147483647 w 1710"/>
              <a:gd name="T75" fmla="*/ 2147483647 h 520"/>
              <a:gd name="T76" fmla="*/ 0 w 1710"/>
              <a:gd name="T77" fmla="*/ 2147483647 h 520"/>
              <a:gd name="T78" fmla="*/ 2147483647 w 1710"/>
              <a:gd name="T79" fmla="*/ 2147483647 h 52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710"/>
              <a:gd name="T121" fmla="*/ 0 h 520"/>
              <a:gd name="T122" fmla="*/ 1710 w 1710"/>
              <a:gd name="T123" fmla="*/ 520 h 520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710" h="520">
                <a:moveTo>
                  <a:pt x="1710" y="305"/>
                </a:moveTo>
                <a:lnTo>
                  <a:pt x="1688" y="333"/>
                </a:lnTo>
                <a:lnTo>
                  <a:pt x="1665" y="359"/>
                </a:lnTo>
                <a:lnTo>
                  <a:pt x="1642" y="380"/>
                </a:lnTo>
                <a:lnTo>
                  <a:pt x="1620" y="399"/>
                </a:lnTo>
                <a:lnTo>
                  <a:pt x="1595" y="414"/>
                </a:lnTo>
                <a:lnTo>
                  <a:pt x="1571" y="427"/>
                </a:lnTo>
                <a:lnTo>
                  <a:pt x="1544" y="439"/>
                </a:lnTo>
                <a:lnTo>
                  <a:pt x="1518" y="446"/>
                </a:lnTo>
                <a:lnTo>
                  <a:pt x="1491" y="452"/>
                </a:lnTo>
                <a:lnTo>
                  <a:pt x="1463" y="456"/>
                </a:lnTo>
                <a:lnTo>
                  <a:pt x="1433" y="458"/>
                </a:lnTo>
                <a:lnTo>
                  <a:pt x="1402" y="459"/>
                </a:lnTo>
                <a:lnTo>
                  <a:pt x="1338" y="458"/>
                </a:lnTo>
                <a:lnTo>
                  <a:pt x="1270" y="454"/>
                </a:lnTo>
                <a:lnTo>
                  <a:pt x="1019" y="435"/>
                </a:lnTo>
                <a:lnTo>
                  <a:pt x="1009" y="435"/>
                </a:lnTo>
                <a:lnTo>
                  <a:pt x="998" y="435"/>
                </a:lnTo>
                <a:lnTo>
                  <a:pt x="989" y="433"/>
                </a:lnTo>
                <a:lnTo>
                  <a:pt x="979" y="431"/>
                </a:lnTo>
                <a:lnTo>
                  <a:pt x="972" y="429"/>
                </a:lnTo>
                <a:lnTo>
                  <a:pt x="964" y="427"/>
                </a:lnTo>
                <a:lnTo>
                  <a:pt x="958" y="422"/>
                </a:lnTo>
                <a:lnTo>
                  <a:pt x="953" y="416"/>
                </a:lnTo>
                <a:lnTo>
                  <a:pt x="947" y="403"/>
                </a:lnTo>
                <a:lnTo>
                  <a:pt x="941" y="395"/>
                </a:lnTo>
                <a:lnTo>
                  <a:pt x="938" y="391"/>
                </a:lnTo>
                <a:lnTo>
                  <a:pt x="934" y="391"/>
                </a:lnTo>
                <a:lnTo>
                  <a:pt x="932" y="393"/>
                </a:lnTo>
                <a:lnTo>
                  <a:pt x="928" y="397"/>
                </a:lnTo>
                <a:lnTo>
                  <a:pt x="926" y="401"/>
                </a:lnTo>
                <a:lnTo>
                  <a:pt x="922" y="407"/>
                </a:lnTo>
                <a:lnTo>
                  <a:pt x="917" y="412"/>
                </a:lnTo>
                <a:lnTo>
                  <a:pt x="911" y="416"/>
                </a:lnTo>
                <a:lnTo>
                  <a:pt x="903" y="418"/>
                </a:lnTo>
                <a:lnTo>
                  <a:pt x="896" y="420"/>
                </a:lnTo>
                <a:lnTo>
                  <a:pt x="888" y="420"/>
                </a:lnTo>
                <a:lnTo>
                  <a:pt x="881" y="420"/>
                </a:lnTo>
                <a:lnTo>
                  <a:pt x="873" y="418"/>
                </a:lnTo>
                <a:lnTo>
                  <a:pt x="866" y="418"/>
                </a:lnTo>
                <a:lnTo>
                  <a:pt x="681" y="382"/>
                </a:lnTo>
                <a:lnTo>
                  <a:pt x="671" y="380"/>
                </a:lnTo>
                <a:lnTo>
                  <a:pt x="662" y="378"/>
                </a:lnTo>
                <a:lnTo>
                  <a:pt x="652" y="376"/>
                </a:lnTo>
                <a:lnTo>
                  <a:pt x="643" y="373"/>
                </a:lnTo>
                <a:lnTo>
                  <a:pt x="633" y="369"/>
                </a:lnTo>
                <a:lnTo>
                  <a:pt x="624" y="365"/>
                </a:lnTo>
                <a:lnTo>
                  <a:pt x="618" y="359"/>
                </a:lnTo>
                <a:lnTo>
                  <a:pt x="613" y="352"/>
                </a:lnTo>
                <a:lnTo>
                  <a:pt x="607" y="344"/>
                </a:lnTo>
                <a:lnTo>
                  <a:pt x="603" y="337"/>
                </a:lnTo>
                <a:lnTo>
                  <a:pt x="599" y="329"/>
                </a:lnTo>
                <a:lnTo>
                  <a:pt x="595" y="322"/>
                </a:lnTo>
                <a:lnTo>
                  <a:pt x="592" y="316"/>
                </a:lnTo>
                <a:lnTo>
                  <a:pt x="588" y="312"/>
                </a:lnTo>
                <a:lnTo>
                  <a:pt x="582" y="310"/>
                </a:lnTo>
                <a:lnTo>
                  <a:pt x="578" y="310"/>
                </a:lnTo>
                <a:lnTo>
                  <a:pt x="573" y="312"/>
                </a:lnTo>
                <a:lnTo>
                  <a:pt x="563" y="318"/>
                </a:lnTo>
                <a:lnTo>
                  <a:pt x="556" y="322"/>
                </a:lnTo>
                <a:lnTo>
                  <a:pt x="544" y="325"/>
                </a:lnTo>
                <a:lnTo>
                  <a:pt x="535" y="329"/>
                </a:lnTo>
                <a:lnTo>
                  <a:pt x="524" y="331"/>
                </a:lnTo>
                <a:lnTo>
                  <a:pt x="512" y="331"/>
                </a:lnTo>
                <a:lnTo>
                  <a:pt x="503" y="329"/>
                </a:lnTo>
                <a:lnTo>
                  <a:pt x="463" y="314"/>
                </a:lnTo>
                <a:lnTo>
                  <a:pt x="416" y="293"/>
                </a:lnTo>
                <a:lnTo>
                  <a:pt x="361" y="267"/>
                </a:lnTo>
                <a:lnTo>
                  <a:pt x="297" y="233"/>
                </a:lnTo>
                <a:lnTo>
                  <a:pt x="265" y="214"/>
                </a:lnTo>
                <a:lnTo>
                  <a:pt x="229" y="191"/>
                </a:lnTo>
                <a:lnTo>
                  <a:pt x="193" y="167"/>
                </a:lnTo>
                <a:lnTo>
                  <a:pt x="155" y="138"/>
                </a:lnTo>
                <a:lnTo>
                  <a:pt x="117" y="108"/>
                </a:lnTo>
                <a:lnTo>
                  <a:pt x="80" y="76"/>
                </a:lnTo>
                <a:lnTo>
                  <a:pt x="40" y="40"/>
                </a:lnTo>
                <a:lnTo>
                  <a:pt x="0" y="0"/>
                </a:lnTo>
                <a:lnTo>
                  <a:pt x="0" y="520"/>
                </a:lnTo>
                <a:lnTo>
                  <a:pt x="1710" y="520"/>
                </a:lnTo>
                <a:lnTo>
                  <a:pt x="1710" y="305"/>
                </a:lnTo>
                <a:close/>
              </a:path>
            </a:pathLst>
          </a:custGeom>
          <a:solidFill>
            <a:srgbClr val="B6DDC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09" name="Freeform 143"/>
          <p:cNvSpPr>
            <a:spLocks/>
          </p:cNvSpPr>
          <p:nvPr/>
        </p:nvSpPr>
        <p:spPr bwMode="auto">
          <a:xfrm>
            <a:off x="3019053" y="3886300"/>
            <a:ext cx="2505075" cy="825500"/>
          </a:xfrm>
          <a:custGeom>
            <a:avLst/>
            <a:gdLst>
              <a:gd name="T0" fmla="*/ 2147483647 w 1710"/>
              <a:gd name="T1" fmla="*/ 2147483647 h 520"/>
              <a:gd name="T2" fmla="*/ 2147483647 w 1710"/>
              <a:gd name="T3" fmla="*/ 2147483647 h 520"/>
              <a:gd name="T4" fmla="*/ 2147483647 w 1710"/>
              <a:gd name="T5" fmla="*/ 2147483647 h 520"/>
              <a:gd name="T6" fmla="*/ 2147483647 w 1710"/>
              <a:gd name="T7" fmla="*/ 2147483647 h 520"/>
              <a:gd name="T8" fmla="*/ 2147483647 w 1710"/>
              <a:gd name="T9" fmla="*/ 2147483647 h 520"/>
              <a:gd name="T10" fmla="*/ 2147483647 w 1710"/>
              <a:gd name="T11" fmla="*/ 2147483647 h 520"/>
              <a:gd name="T12" fmla="*/ 2147483647 w 1710"/>
              <a:gd name="T13" fmla="*/ 2147483647 h 520"/>
              <a:gd name="T14" fmla="*/ 2147483647 w 1710"/>
              <a:gd name="T15" fmla="*/ 2147483647 h 520"/>
              <a:gd name="T16" fmla="*/ 2147483647 w 1710"/>
              <a:gd name="T17" fmla="*/ 2147483647 h 520"/>
              <a:gd name="T18" fmla="*/ 2147483647 w 1710"/>
              <a:gd name="T19" fmla="*/ 2147483647 h 520"/>
              <a:gd name="T20" fmla="*/ 2147483647 w 1710"/>
              <a:gd name="T21" fmla="*/ 2147483647 h 520"/>
              <a:gd name="T22" fmla="*/ 2147483647 w 1710"/>
              <a:gd name="T23" fmla="*/ 2147483647 h 520"/>
              <a:gd name="T24" fmla="*/ 2147483647 w 1710"/>
              <a:gd name="T25" fmla="*/ 2147483647 h 520"/>
              <a:gd name="T26" fmla="*/ 2147483647 w 1710"/>
              <a:gd name="T27" fmla="*/ 2147483647 h 520"/>
              <a:gd name="T28" fmla="*/ 2147483647 w 1710"/>
              <a:gd name="T29" fmla="*/ 2147483647 h 520"/>
              <a:gd name="T30" fmla="*/ 2147483647 w 1710"/>
              <a:gd name="T31" fmla="*/ 2147483647 h 520"/>
              <a:gd name="T32" fmla="*/ 2147483647 w 1710"/>
              <a:gd name="T33" fmla="*/ 2147483647 h 520"/>
              <a:gd name="T34" fmla="*/ 2147483647 w 1710"/>
              <a:gd name="T35" fmla="*/ 2147483647 h 520"/>
              <a:gd name="T36" fmla="*/ 2147483647 w 1710"/>
              <a:gd name="T37" fmla="*/ 2147483647 h 520"/>
              <a:gd name="T38" fmla="*/ 2147483647 w 1710"/>
              <a:gd name="T39" fmla="*/ 2147483647 h 520"/>
              <a:gd name="T40" fmla="*/ 2147483647 w 1710"/>
              <a:gd name="T41" fmla="*/ 2147483647 h 520"/>
              <a:gd name="T42" fmla="*/ 2147483647 w 1710"/>
              <a:gd name="T43" fmla="*/ 2147483647 h 520"/>
              <a:gd name="T44" fmla="*/ 2147483647 w 1710"/>
              <a:gd name="T45" fmla="*/ 2147483647 h 520"/>
              <a:gd name="T46" fmla="*/ 2147483647 w 1710"/>
              <a:gd name="T47" fmla="*/ 2147483647 h 520"/>
              <a:gd name="T48" fmla="*/ 2147483647 w 1710"/>
              <a:gd name="T49" fmla="*/ 2147483647 h 520"/>
              <a:gd name="T50" fmla="*/ 2147483647 w 1710"/>
              <a:gd name="T51" fmla="*/ 2147483647 h 520"/>
              <a:gd name="T52" fmla="*/ 2147483647 w 1710"/>
              <a:gd name="T53" fmla="*/ 2147483647 h 520"/>
              <a:gd name="T54" fmla="*/ 2147483647 w 1710"/>
              <a:gd name="T55" fmla="*/ 2147483647 h 520"/>
              <a:gd name="T56" fmla="*/ 2147483647 w 1710"/>
              <a:gd name="T57" fmla="*/ 2147483647 h 520"/>
              <a:gd name="T58" fmla="*/ 2147483647 w 1710"/>
              <a:gd name="T59" fmla="*/ 2147483647 h 520"/>
              <a:gd name="T60" fmla="*/ 2147483647 w 1710"/>
              <a:gd name="T61" fmla="*/ 2147483647 h 520"/>
              <a:gd name="T62" fmla="*/ 2147483647 w 1710"/>
              <a:gd name="T63" fmla="*/ 2147483647 h 520"/>
              <a:gd name="T64" fmla="*/ 2147483647 w 1710"/>
              <a:gd name="T65" fmla="*/ 2147483647 h 520"/>
              <a:gd name="T66" fmla="*/ 2147483647 w 1710"/>
              <a:gd name="T67" fmla="*/ 2147483647 h 520"/>
              <a:gd name="T68" fmla="*/ 2147483647 w 1710"/>
              <a:gd name="T69" fmla="*/ 2147483647 h 520"/>
              <a:gd name="T70" fmla="*/ 2147483647 w 1710"/>
              <a:gd name="T71" fmla="*/ 2147483647 h 520"/>
              <a:gd name="T72" fmla="*/ 2147483647 w 1710"/>
              <a:gd name="T73" fmla="*/ 2147483647 h 520"/>
              <a:gd name="T74" fmla="*/ 2147483647 w 1710"/>
              <a:gd name="T75" fmla="*/ 2147483647 h 520"/>
              <a:gd name="T76" fmla="*/ 0 w 1710"/>
              <a:gd name="T77" fmla="*/ 2147483647 h 520"/>
              <a:gd name="T78" fmla="*/ 2147483647 w 1710"/>
              <a:gd name="T79" fmla="*/ 2147483647 h 52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710"/>
              <a:gd name="T121" fmla="*/ 0 h 520"/>
              <a:gd name="T122" fmla="*/ 1710 w 1710"/>
              <a:gd name="T123" fmla="*/ 520 h 520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710" h="520">
                <a:moveTo>
                  <a:pt x="1710" y="305"/>
                </a:moveTo>
                <a:lnTo>
                  <a:pt x="1688" y="333"/>
                </a:lnTo>
                <a:lnTo>
                  <a:pt x="1665" y="359"/>
                </a:lnTo>
                <a:lnTo>
                  <a:pt x="1642" y="380"/>
                </a:lnTo>
                <a:lnTo>
                  <a:pt x="1620" y="399"/>
                </a:lnTo>
                <a:lnTo>
                  <a:pt x="1595" y="414"/>
                </a:lnTo>
                <a:lnTo>
                  <a:pt x="1571" y="427"/>
                </a:lnTo>
                <a:lnTo>
                  <a:pt x="1544" y="439"/>
                </a:lnTo>
                <a:lnTo>
                  <a:pt x="1518" y="446"/>
                </a:lnTo>
                <a:lnTo>
                  <a:pt x="1491" y="452"/>
                </a:lnTo>
                <a:lnTo>
                  <a:pt x="1463" y="456"/>
                </a:lnTo>
                <a:lnTo>
                  <a:pt x="1433" y="458"/>
                </a:lnTo>
                <a:lnTo>
                  <a:pt x="1402" y="459"/>
                </a:lnTo>
                <a:lnTo>
                  <a:pt x="1338" y="458"/>
                </a:lnTo>
                <a:lnTo>
                  <a:pt x="1270" y="454"/>
                </a:lnTo>
                <a:lnTo>
                  <a:pt x="1019" y="435"/>
                </a:lnTo>
                <a:lnTo>
                  <a:pt x="1009" y="435"/>
                </a:lnTo>
                <a:lnTo>
                  <a:pt x="998" y="435"/>
                </a:lnTo>
                <a:lnTo>
                  <a:pt x="989" y="433"/>
                </a:lnTo>
                <a:lnTo>
                  <a:pt x="979" y="431"/>
                </a:lnTo>
                <a:lnTo>
                  <a:pt x="972" y="429"/>
                </a:lnTo>
                <a:lnTo>
                  <a:pt x="964" y="427"/>
                </a:lnTo>
                <a:lnTo>
                  <a:pt x="958" y="422"/>
                </a:lnTo>
                <a:lnTo>
                  <a:pt x="953" y="416"/>
                </a:lnTo>
                <a:lnTo>
                  <a:pt x="947" y="403"/>
                </a:lnTo>
                <a:lnTo>
                  <a:pt x="941" y="395"/>
                </a:lnTo>
                <a:lnTo>
                  <a:pt x="938" y="391"/>
                </a:lnTo>
                <a:lnTo>
                  <a:pt x="934" y="391"/>
                </a:lnTo>
                <a:lnTo>
                  <a:pt x="932" y="393"/>
                </a:lnTo>
                <a:lnTo>
                  <a:pt x="928" y="397"/>
                </a:lnTo>
                <a:lnTo>
                  <a:pt x="926" y="401"/>
                </a:lnTo>
                <a:lnTo>
                  <a:pt x="922" y="407"/>
                </a:lnTo>
                <a:lnTo>
                  <a:pt x="917" y="412"/>
                </a:lnTo>
                <a:lnTo>
                  <a:pt x="911" y="416"/>
                </a:lnTo>
                <a:lnTo>
                  <a:pt x="903" y="418"/>
                </a:lnTo>
                <a:lnTo>
                  <a:pt x="896" y="420"/>
                </a:lnTo>
                <a:lnTo>
                  <a:pt x="888" y="420"/>
                </a:lnTo>
                <a:lnTo>
                  <a:pt x="881" y="420"/>
                </a:lnTo>
                <a:lnTo>
                  <a:pt x="873" y="418"/>
                </a:lnTo>
                <a:lnTo>
                  <a:pt x="866" y="418"/>
                </a:lnTo>
                <a:lnTo>
                  <a:pt x="681" y="382"/>
                </a:lnTo>
                <a:lnTo>
                  <a:pt x="671" y="380"/>
                </a:lnTo>
                <a:lnTo>
                  <a:pt x="662" y="378"/>
                </a:lnTo>
                <a:lnTo>
                  <a:pt x="652" y="376"/>
                </a:lnTo>
                <a:lnTo>
                  <a:pt x="643" y="373"/>
                </a:lnTo>
                <a:lnTo>
                  <a:pt x="633" y="369"/>
                </a:lnTo>
                <a:lnTo>
                  <a:pt x="624" y="365"/>
                </a:lnTo>
                <a:lnTo>
                  <a:pt x="618" y="359"/>
                </a:lnTo>
                <a:lnTo>
                  <a:pt x="613" y="352"/>
                </a:lnTo>
                <a:lnTo>
                  <a:pt x="607" y="344"/>
                </a:lnTo>
                <a:lnTo>
                  <a:pt x="603" y="337"/>
                </a:lnTo>
                <a:lnTo>
                  <a:pt x="599" y="329"/>
                </a:lnTo>
                <a:lnTo>
                  <a:pt x="595" y="322"/>
                </a:lnTo>
                <a:lnTo>
                  <a:pt x="592" y="316"/>
                </a:lnTo>
                <a:lnTo>
                  <a:pt x="588" y="312"/>
                </a:lnTo>
                <a:lnTo>
                  <a:pt x="582" y="310"/>
                </a:lnTo>
                <a:lnTo>
                  <a:pt x="578" y="310"/>
                </a:lnTo>
                <a:lnTo>
                  <a:pt x="573" y="312"/>
                </a:lnTo>
                <a:lnTo>
                  <a:pt x="563" y="318"/>
                </a:lnTo>
                <a:lnTo>
                  <a:pt x="556" y="322"/>
                </a:lnTo>
                <a:lnTo>
                  <a:pt x="544" y="325"/>
                </a:lnTo>
                <a:lnTo>
                  <a:pt x="535" y="329"/>
                </a:lnTo>
                <a:lnTo>
                  <a:pt x="524" y="331"/>
                </a:lnTo>
                <a:lnTo>
                  <a:pt x="512" y="331"/>
                </a:lnTo>
                <a:lnTo>
                  <a:pt x="503" y="329"/>
                </a:lnTo>
                <a:lnTo>
                  <a:pt x="463" y="314"/>
                </a:lnTo>
                <a:lnTo>
                  <a:pt x="416" y="293"/>
                </a:lnTo>
                <a:lnTo>
                  <a:pt x="361" y="267"/>
                </a:lnTo>
                <a:lnTo>
                  <a:pt x="297" y="233"/>
                </a:lnTo>
                <a:lnTo>
                  <a:pt x="265" y="214"/>
                </a:lnTo>
                <a:lnTo>
                  <a:pt x="229" y="191"/>
                </a:lnTo>
                <a:lnTo>
                  <a:pt x="193" y="167"/>
                </a:lnTo>
                <a:lnTo>
                  <a:pt x="155" y="138"/>
                </a:lnTo>
                <a:lnTo>
                  <a:pt x="117" y="108"/>
                </a:lnTo>
                <a:lnTo>
                  <a:pt x="80" y="76"/>
                </a:lnTo>
                <a:lnTo>
                  <a:pt x="40" y="40"/>
                </a:lnTo>
                <a:lnTo>
                  <a:pt x="0" y="0"/>
                </a:lnTo>
                <a:lnTo>
                  <a:pt x="0" y="520"/>
                </a:lnTo>
                <a:lnTo>
                  <a:pt x="1710" y="520"/>
                </a:lnTo>
                <a:lnTo>
                  <a:pt x="1710" y="305"/>
                </a:lnTo>
              </a:path>
            </a:pathLst>
          </a:custGeom>
          <a:noFill/>
          <a:ln w="12700">
            <a:solidFill>
              <a:srgbClr val="B6DDC8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0" name="Freeform 144"/>
          <p:cNvSpPr>
            <a:spLocks/>
          </p:cNvSpPr>
          <p:nvPr/>
        </p:nvSpPr>
        <p:spPr bwMode="auto">
          <a:xfrm>
            <a:off x="3001591" y="3868837"/>
            <a:ext cx="28575" cy="30163"/>
          </a:xfrm>
          <a:custGeom>
            <a:avLst/>
            <a:gdLst>
              <a:gd name="T0" fmla="*/ 2147483647 w 19"/>
              <a:gd name="T1" fmla="*/ 2147483647 h 19"/>
              <a:gd name="T2" fmla="*/ 2147483647 w 19"/>
              <a:gd name="T3" fmla="*/ 0 h 19"/>
              <a:gd name="T4" fmla="*/ 2147483647 w 19"/>
              <a:gd name="T5" fmla="*/ 0 h 19"/>
              <a:gd name="T6" fmla="*/ 2147483647 w 19"/>
              <a:gd name="T7" fmla="*/ 0 h 19"/>
              <a:gd name="T8" fmla="*/ 2147483647 w 19"/>
              <a:gd name="T9" fmla="*/ 2147483647 h 19"/>
              <a:gd name="T10" fmla="*/ 0 w 19"/>
              <a:gd name="T11" fmla="*/ 2147483647 h 19"/>
              <a:gd name="T12" fmla="*/ 0 w 19"/>
              <a:gd name="T13" fmla="*/ 2147483647 h 19"/>
              <a:gd name="T14" fmla="*/ 0 w 19"/>
              <a:gd name="T15" fmla="*/ 2147483647 h 19"/>
              <a:gd name="T16" fmla="*/ 2147483647 w 19"/>
              <a:gd name="T17" fmla="*/ 2147483647 h 19"/>
              <a:gd name="T18" fmla="*/ 2147483647 w 19"/>
              <a:gd name="T19" fmla="*/ 2147483647 h 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"/>
              <a:gd name="T31" fmla="*/ 0 h 19"/>
              <a:gd name="T32" fmla="*/ 19 w 19"/>
              <a:gd name="T33" fmla="*/ 19 h 1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" h="19">
                <a:moveTo>
                  <a:pt x="19" y="4"/>
                </a:moveTo>
                <a:lnTo>
                  <a:pt x="15" y="0"/>
                </a:lnTo>
                <a:lnTo>
                  <a:pt x="11" y="0"/>
                </a:lnTo>
                <a:lnTo>
                  <a:pt x="8" y="0"/>
                </a:lnTo>
                <a:lnTo>
                  <a:pt x="4" y="4"/>
                </a:lnTo>
                <a:lnTo>
                  <a:pt x="0" y="6"/>
                </a:lnTo>
                <a:lnTo>
                  <a:pt x="0" y="11"/>
                </a:lnTo>
                <a:lnTo>
                  <a:pt x="0" y="15"/>
                </a:lnTo>
                <a:lnTo>
                  <a:pt x="4" y="19"/>
                </a:lnTo>
                <a:lnTo>
                  <a:pt x="19" y="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1" name="Freeform 145"/>
          <p:cNvSpPr>
            <a:spLocks/>
          </p:cNvSpPr>
          <p:nvPr/>
        </p:nvSpPr>
        <p:spPr bwMode="auto">
          <a:xfrm>
            <a:off x="3007941" y="3875187"/>
            <a:ext cx="754062" cy="549275"/>
          </a:xfrm>
          <a:custGeom>
            <a:avLst/>
            <a:gdLst>
              <a:gd name="T0" fmla="*/ 2147483647 w 514"/>
              <a:gd name="T1" fmla="*/ 2147483647 h 346"/>
              <a:gd name="T2" fmla="*/ 2147483647 w 514"/>
              <a:gd name="T3" fmla="*/ 2147483647 h 346"/>
              <a:gd name="T4" fmla="*/ 2147483647 w 514"/>
              <a:gd name="T5" fmla="*/ 2147483647 h 346"/>
              <a:gd name="T6" fmla="*/ 2147483647 w 514"/>
              <a:gd name="T7" fmla="*/ 2147483647 h 346"/>
              <a:gd name="T8" fmla="*/ 2147483647 w 514"/>
              <a:gd name="T9" fmla="*/ 2147483647 h 346"/>
              <a:gd name="T10" fmla="*/ 2147483647 w 514"/>
              <a:gd name="T11" fmla="*/ 2147483647 h 346"/>
              <a:gd name="T12" fmla="*/ 2147483647 w 514"/>
              <a:gd name="T13" fmla="*/ 2147483647 h 346"/>
              <a:gd name="T14" fmla="*/ 2147483647 w 514"/>
              <a:gd name="T15" fmla="*/ 2147483647 h 346"/>
              <a:gd name="T16" fmla="*/ 2147483647 w 514"/>
              <a:gd name="T17" fmla="*/ 2147483647 h 346"/>
              <a:gd name="T18" fmla="*/ 2147483647 w 514"/>
              <a:gd name="T19" fmla="*/ 2147483647 h 346"/>
              <a:gd name="T20" fmla="*/ 2147483647 w 514"/>
              <a:gd name="T21" fmla="*/ 2147483647 h 346"/>
              <a:gd name="T22" fmla="*/ 2147483647 w 514"/>
              <a:gd name="T23" fmla="*/ 2147483647 h 346"/>
              <a:gd name="T24" fmla="*/ 2147483647 w 514"/>
              <a:gd name="T25" fmla="*/ 2147483647 h 346"/>
              <a:gd name="T26" fmla="*/ 2147483647 w 514"/>
              <a:gd name="T27" fmla="*/ 0 h 346"/>
              <a:gd name="T28" fmla="*/ 0 w 514"/>
              <a:gd name="T29" fmla="*/ 2147483647 h 346"/>
              <a:gd name="T30" fmla="*/ 2147483647 w 514"/>
              <a:gd name="T31" fmla="*/ 2147483647 h 346"/>
              <a:gd name="T32" fmla="*/ 2147483647 w 514"/>
              <a:gd name="T33" fmla="*/ 2147483647 h 346"/>
              <a:gd name="T34" fmla="*/ 2147483647 w 514"/>
              <a:gd name="T35" fmla="*/ 2147483647 h 346"/>
              <a:gd name="T36" fmla="*/ 2147483647 w 514"/>
              <a:gd name="T37" fmla="*/ 2147483647 h 346"/>
              <a:gd name="T38" fmla="*/ 2147483647 w 514"/>
              <a:gd name="T39" fmla="*/ 2147483647 h 346"/>
              <a:gd name="T40" fmla="*/ 2147483647 w 514"/>
              <a:gd name="T41" fmla="*/ 2147483647 h 346"/>
              <a:gd name="T42" fmla="*/ 2147483647 w 514"/>
              <a:gd name="T43" fmla="*/ 2147483647 h 346"/>
              <a:gd name="T44" fmla="*/ 2147483647 w 514"/>
              <a:gd name="T45" fmla="*/ 2147483647 h 346"/>
              <a:gd name="T46" fmla="*/ 2147483647 w 514"/>
              <a:gd name="T47" fmla="*/ 2147483647 h 346"/>
              <a:gd name="T48" fmla="*/ 2147483647 w 514"/>
              <a:gd name="T49" fmla="*/ 2147483647 h 346"/>
              <a:gd name="T50" fmla="*/ 2147483647 w 514"/>
              <a:gd name="T51" fmla="*/ 2147483647 h 346"/>
              <a:gd name="T52" fmla="*/ 2147483647 w 514"/>
              <a:gd name="T53" fmla="*/ 2147483647 h 346"/>
              <a:gd name="T54" fmla="*/ 2147483647 w 514"/>
              <a:gd name="T55" fmla="*/ 2147483647 h 346"/>
              <a:gd name="T56" fmla="*/ 2147483647 w 514"/>
              <a:gd name="T57" fmla="*/ 2147483647 h 3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514"/>
              <a:gd name="T88" fmla="*/ 0 h 346"/>
              <a:gd name="T89" fmla="*/ 514 w 514"/>
              <a:gd name="T90" fmla="*/ 346 h 34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514" h="346">
                <a:moveTo>
                  <a:pt x="514" y="325"/>
                </a:moveTo>
                <a:lnTo>
                  <a:pt x="514" y="325"/>
                </a:lnTo>
                <a:lnTo>
                  <a:pt x="476" y="310"/>
                </a:lnTo>
                <a:lnTo>
                  <a:pt x="429" y="291"/>
                </a:lnTo>
                <a:lnTo>
                  <a:pt x="372" y="264"/>
                </a:lnTo>
                <a:lnTo>
                  <a:pt x="310" y="230"/>
                </a:lnTo>
                <a:lnTo>
                  <a:pt x="277" y="210"/>
                </a:lnTo>
                <a:lnTo>
                  <a:pt x="242" y="189"/>
                </a:lnTo>
                <a:lnTo>
                  <a:pt x="208" y="164"/>
                </a:lnTo>
                <a:lnTo>
                  <a:pt x="170" y="136"/>
                </a:lnTo>
                <a:lnTo>
                  <a:pt x="132" y="108"/>
                </a:lnTo>
                <a:lnTo>
                  <a:pt x="94" y="74"/>
                </a:lnTo>
                <a:lnTo>
                  <a:pt x="55" y="38"/>
                </a:lnTo>
                <a:lnTo>
                  <a:pt x="15" y="0"/>
                </a:lnTo>
                <a:lnTo>
                  <a:pt x="0" y="15"/>
                </a:lnTo>
                <a:lnTo>
                  <a:pt x="39" y="55"/>
                </a:lnTo>
                <a:lnTo>
                  <a:pt x="79" y="91"/>
                </a:lnTo>
                <a:lnTo>
                  <a:pt x="119" y="125"/>
                </a:lnTo>
                <a:lnTo>
                  <a:pt x="157" y="155"/>
                </a:lnTo>
                <a:lnTo>
                  <a:pt x="194" y="181"/>
                </a:lnTo>
                <a:lnTo>
                  <a:pt x="230" y="208"/>
                </a:lnTo>
                <a:lnTo>
                  <a:pt x="266" y="230"/>
                </a:lnTo>
                <a:lnTo>
                  <a:pt x="300" y="249"/>
                </a:lnTo>
                <a:lnTo>
                  <a:pt x="363" y="283"/>
                </a:lnTo>
                <a:lnTo>
                  <a:pt x="419" y="310"/>
                </a:lnTo>
                <a:lnTo>
                  <a:pt x="466" y="330"/>
                </a:lnTo>
                <a:lnTo>
                  <a:pt x="506" y="346"/>
                </a:lnTo>
                <a:lnTo>
                  <a:pt x="514" y="32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2" name="Freeform 146"/>
          <p:cNvSpPr>
            <a:spLocks/>
          </p:cNvSpPr>
          <p:nvPr/>
        </p:nvSpPr>
        <p:spPr bwMode="auto">
          <a:xfrm>
            <a:off x="3749303" y="4343500"/>
            <a:ext cx="122238" cy="85725"/>
          </a:xfrm>
          <a:custGeom>
            <a:avLst/>
            <a:gdLst>
              <a:gd name="T0" fmla="*/ 2147483647 w 83"/>
              <a:gd name="T1" fmla="*/ 0 h 54"/>
              <a:gd name="T2" fmla="*/ 2147483647 w 83"/>
              <a:gd name="T3" fmla="*/ 0 h 54"/>
              <a:gd name="T4" fmla="*/ 2147483647 w 83"/>
              <a:gd name="T5" fmla="*/ 2147483647 h 54"/>
              <a:gd name="T6" fmla="*/ 2147483647 w 83"/>
              <a:gd name="T7" fmla="*/ 2147483647 h 54"/>
              <a:gd name="T8" fmla="*/ 2147483647 w 83"/>
              <a:gd name="T9" fmla="*/ 2147483647 h 54"/>
              <a:gd name="T10" fmla="*/ 2147483647 w 83"/>
              <a:gd name="T11" fmla="*/ 2147483647 h 54"/>
              <a:gd name="T12" fmla="*/ 2147483647 w 83"/>
              <a:gd name="T13" fmla="*/ 2147483647 h 54"/>
              <a:gd name="T14" fmla="*/ 2147483647 w 83"/>
              <a:gd name="T15" fmla="*/ 2147483647 h 54"/>
              <a:gd name="T16" fmla="*/ 2147483647 w 83"/>
              <a:gd name="T17" fmla="*/ 2147483647 h 54"/>
              <a:gd name="T18" fmla="*/ 2147483647 w 83"/>
              <a:gd name="T19" fmla="*/ 2147483647 h 54"/>
              <a:gd name="T20" fmla="*/ 0 w 83"/>
              <a:gd name="T21" fmla="*/ 2147483647 h 54"/>
              <a:gd name="T22" fmla="*/ 2147483647 w 83"/>
              <a:gd name="T23" fmla="*/ 2147483647 h 54"/>
              <a:gd name="T24" fmla="*/ 2147483647 w 83"/>
              <a:gd name="T25" fmla="*/ 2147483647 h 54"/>
              <a:gd name="T26" fmla="*/ 2147483647 w 83"/>
              <a:gd name="T27" fmla="*/ 2147483647 h 54"/>
              <a:gd name="T28" fmla="*/ 2147483647 w 83"/>
              <a:gd name="T29" fmla="*/ 2147483647 h 54"/>
              <a:gd name="T30" fmla="*/ 2147483647 w 83"/>
              <a:gd name="T31" fmla="*/ 2147483647 h 54"/>
              <a:gd name="T32" fmla="*/ 2147483647 w 83"/>
              <a:gd name="T33" fmla="*/ 2147483647 h 54"/>
              <a:gd name="T34" fmla="*/ 2147483647 w 83"/>
              <a:gd name="T35" fmla="*/ 2147483647 h 54"/>
              <a:gd name="T36" fmla="*/ 2147483647 w 83"/>
              <a:gd name="T37" fmla="*/ 2147483647 h 54"/>
              <a:gd name="T38" fmla="*/ 2147483647 w 83"/>
              <a:gd name="T39" fmla="*/ 2147483647 h 54"/>
              <a:gd name="T40" fmla="*/ 2147483647 w 83"/>
              <a:gd name="T41" fmla="*/ 0 h 5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83"/>
              <a:gd name="T64" fmla="*/ 0 h 54"/>
              <a:gd name="T65" fmla="*/ 83 w 83"/>
              <a:gd name="T66" fmla="*/ 54 h 5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83" h="54">
                <a:moveTo>
                  <a:pt x="76" y="0"/>
                </a:moveTo>
                <a:lnTo>
                  <a:pt x="76" y="0"/>
                </a:lnTo>
                <a:lnTo>
                  <a:pt x="68" y="3"/>
                </a:lnTo>
                <a:lnTo>
                  <a:pt x="59" y="9"/>
                </a:lnTo>
                <a:lnTo>
                  <a:pt x="49" y="17"/>
                </a:lnTo>
                <a:lnTo>
                  <a:pt x="40" y="22"/>
                </a:lnTo>
                <a:lnTo>
                  <a:pt x="30" y="28"/>
                </a:lnTo>
                <a:lnTo>
                  <a:pt x="23" y="30"/>
                </a:lnTo>
                <a:lnTo>
                  <a:pt x="13" y="32"/>
                </a:lnTo>
                <a:lnTo>
                  <a:pt x="8" y="30"/>
                </a:lnTo>
                <a:lnTo>
                  <a:pt x="0" y="51"/>
                </a:lnTo>
                <a:lnTo>
                  <a:pt x="13" y="54"/>
                </a:lnTo>
                <a:lnTo>
                  <a:pt x="28" y="52"/>
                </a:lnTo>
                <a:lnTo>
                  <a:pt x="40" y="47"/>
                </a:lnTo>
                <a:lnTo>
                  <a:pt x="51" y="41"/>
                </a:lnTo>
                <a:lnTo>
                  <a:pt x="62" y="34"/>
                </a:lnTo>
                <a:lnTo>
                  <a:pt x="72" y="28"/>
                </a:lnTo>
                <a:lnTo>
                  <a:pt x="79" y="22"/>
                </a:lnTo>
                <a:lnTo>
                  <a:pt x="83" y="20"/>
                </a:lnTo>
                <a:lnTo>
                  <a:pt x="7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3" name="Freeform 147"/>
          <p:cNvSpPr>
            <a:spLocks/>
          </p:cNvSpPr>
          <p:nvPr/>
        </p:nvSpPr>
        <p:spPr bwMode="auto">
          <a:xfrm>
            <a:off x="3860428" y="4343500"/>
            <a:ext cx="69850" cy="109537"/>
          </a:xfrm>
          <a:custGeom>
            <a:avLst/>
            <a:gdLst>
              <a:gd name="T0" fmla="*/ 2147483647 w 47"/>
              <a:gd name="T1" fmla="*/ 2147483647 h 69"/>
              <a:gd name="T2" fmla="*/ 2147483647 w 47"/>
              <a:gd name="T3" fmla="*/ 2147483647 h 69"/>
              <a:gd name="T4" fmla="*/ 2147483647 w 47"/>
              <a:gd name="T5" fmla="*/ 2147483647 h 69"/>
              <a:gd name="T6" fmla="*/ 2147483647 w 47"/>
              <a:gd name="T7" fmla="*/ 2147483647 h 69"/>
              <a:gd name="T8" fmla="*/ 2147483647 w 47"/>
              <a:gd name="T9" fmla="*/ 2147483647 h 69"/>
              <a:gd name="T10" fmla="*/ 2147483647 w 47"/>
              <a:gd name="T11" fmla="*/ 2147483647 h 69"/>
              <a:gd name="T12" fmla="*/ 2147483647 w 47"/>
              <a:gd name="T13" fmla="*/ 2147483647 h 69"/>
              <a:gd name="T14" fmla="*/ 2147483647 w 47"/>
              <a:gd name="T15" fmla="*/ 2147483647 h 69"/>
              <a:gd name="T16" fmla="*/ 2147483647 w 47"/>
              <a:gd name="T17" fmla="*/ 0 h 69"/>
              <a:gd name="T18" fmla="*/ 0 w 47"/>
              <a:gd name="T19" fmla="*/ 0 h 69"/>
              <a:gd name="T20" fmla="*/ 2147483647 w 47"/>
              <a:gd name="T21" fmla="*/ 2147483647 h 69"/>
              <a:gd name="T22" fmla="*/ 2147483647 w 47"/>
              <a:gd name="T23" fmla="*/ 2147483647 h 69"/>
              <a:gd name="T24" fmla="*/ 2147483647 w 47"/>
              <a:gd name="T25" fmla="*/ 2147483647 h 69"/>
              <a:gd name="T26" fmla="*/ 2147483647 w 47"/>
              <a:gd name="T27" fmla="*/ 2147483647 h 69"/>
              <a:gd name="T28" fmla="*/ 2147483647 w 47"/>
              <a:gd name="T29" fmla="*/ 2147483647 h 69"/>
              <a:gd name="T30" fmla="*/ 2147483647 w 47"/>
              <a:gd name="T31" fmla="*/ 2147483647 h 69"/>
              <a:gd name="T32" fmla="*/ 2147483647 w 47"/>
              <a:gd name="T33" fmla="*/ 2147483647 h 69"/>
              <a:gd name="T34" fmla="*/ 2147483647 w 47"/>
              <a:gd name="T35" fmla="*/ 2147483647 h 69"/>
              <a:gd name="T36" fmla="*/ 2147483647 w 47"/>
              <a:gd name="T37" fmla="*/ 2147483647 h 69"/>
              <a:gd name="T38" fmla="*/ 2147483647 w 47"/>
              <a:gd name="T39" fmla="*/ 2147483647 h 69"/>
              <a:gd name="T40" fmla="*/ 2147483647 w 47"/>
              <a:gd name="T41" fmla="*/ 2147483647 h 6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47"/>
              <a:gd name="T64" fmla="*/ 0 h 69"/>
              <a:gd name="T65" fmla="*/ 47 w 47"/>
              <a:gd name="T66" fmla="*/ 69 h 6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47" h="69">
                <a:moveTo>
                  <a:pt x="47" y="58"/>
                </a:moveTo>
                <a:lnTo>
                  <a:pt x="47" y="58"/>
                </a:lnTo>
                <a:lnTo>
                  <a:pt x="43" y="51"/>
                </a:lnTo>
                <a:lnTo>
                  <a:pt x="39" y="43"/>
                </a:lnTo>
                <a:lnTo>
                  <a:pt x="36" y="34"/>
                </a:lnTo>
                <a:lnTo>
                  <a:pt x="30" y="24"/>
                </a:lnTo>
                <a:lnTo>
                  <a:pt x="26" y="15"/>
                </a:lnTo>
                <a:lnTo>
                  <a:pt x="20" y="5"/>
                </a:lnTo>
                <a:lnTo>
                  <a:pt x="11" y="0"/>
                </a:lnTo>
                <a:lnTo>
                  <a:pt x="0" y="0"/>
                </a:lnTo>
                <a:lnTo>
                  <a:pt x="7" y="20"/>
                </a:lnTo>
                <a:lnTo>
                  <a:pt x="3" y="20"/>
                </a:lnTo>
                <a:lnTo>
                  <a:pt x="7" y="26"/>
                </a:lnTo>
                <a:lnTo>
                  <a:pt x="11" y="32"/>
                </a:lnTo>
                <a:lnTo>
                  <a:pt x="15" y="41"/>
                </a:lnTo>
                <a:lnTo>
                  <a:pt x="19" y="51"/>
                </a:lnTo>
                <a:lnTo>
                  <a:pt x="22" y="60"/>
                </a:lnTo>
                <a:lnTo>
                  <a:pt x="26" y="69"/>
                </a:lnTo>
                <a:lnTo>
                  <a:pt x="47" y="5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4" name="Freeform 148"/>
          <p:cNvSpPr>
            <a:spLocks/>
          </p:cNvSpPr>
          <p:nvPr/>
        </p:nvSpPr>
        <p:spPr bwMode="auto">
          <a:xfrm>
            <a:off x="3898528" y="4435575"/>
            <a:ext cx="119063" cy="71437"/>
          </a:xfrm>
          <a:custGeom>
            <a:avLst/>
            <a:gdLst>
              <a:gd name="T0" fmla="*/ 2147483647 w 81"/>
              <a:gd name="T1" fmla="*/ 2147483647 h 45"/>
              <a:gd name="T2" fmla="*/ 2147483647 w 81"/>
              <a:gd name="T3" fmla="*/ 2147483647 h 45"/>
              <a:gd name="T4" fmla="*/ 2147483647 w 81"/>
              <a:gd name="T5" fmla="*/ 2147483647 h 45"/>
              <a:gd name="T6" fmla="*/ 2147483647 w 81"/>
              <a:gd name="T7" fmla="*/ 2147483647 h 45"/>
              <a:gd name="T8" fmla="*/ 2147483647 w 81"/>
              <a:gd name="T9" fmla="*/ 2147483647 h 45"/>
              <a:gd name="T10" fmla="*/ 2147483647 w 81"/>
              <a:gd name="T11" fmla="*/ 2147483647 h 45"/>
              <a:gd name="T12" fmla="*/ 2147483647 w 81"/>
              <a:gd name="T13" fmla="*/ 2147483647 h 45"/>
              <a:gd name="T14" fmla="*/ 2147483647 w 81"/>
              <a:gd name="T15" fmla="*/ 2147483647 h 45"/>
              <a:gd name="T16" fmla="*/ 2147483647 w 81"/>
              <a:gd name="T17" fmla="*/ 2147483647 h 45"/>
              <a:gd name="T18" fmla="*/ 2147483647 w 81"/>
              <a:gd name="T19" fmla="*/ 0 h 45"/>
              <a:gd name="T20" fmla="*/ 0 w 81"/>
              <a:gd name="T21" fmla="*/ 2147483647 h 45"/>
              <a:gd name="T22" fmla="*/ 2147483647 w 81"/>
              <a:gd name="T23" fmla="*/ 2147483647 h 45"/>
              <a:gd name="T24" fmla="*/ 2147483647 w 81"/>
              <a:gd name="T25" fmla="*/ 2147483647 h 45"/>
              <a:gd name="T26" fmla="*/ 2147483647 w 81"/>
              <a:gd name="T27" fmla="*/ 2147483647 h 45"/>
              <a:gd name="T28" fmla="*/ 2147483647 w 81"/>
              <a:gd name="T29" fmla="*/ 2147483647 h 45"/>
              <a:gd name="T30" fmla="*/ 2147483647 w 81"/>
              <a:gd name="T31" fmla="*/ 2147483647 h 45"/>
              <a:gd name="T32" fmla="*/ 2147483647 w 81"/>
              <a:gd name="T33" fmla="*/ 2147483647 h 45"/>
              <a:gd name="T34" fmla="*/ 2147483647 w 81"/>
              <a:gd name="T35" fmla="*/ 2147483647 h 45"/>
              <a:gd name="T36" fmla="*/ 2147483647 w 81"/>
              <a:gd name="T37" fmla="*/ 2147483647 h 45"/>
              <a:gd name="T38" fmla="*/ 2147483647 w 81"/>
              <a:gd name="T39" fmla="*/ 2147483647 h 45"/>
              <a:gd name="T40" fmla="*/ 2147483647 w 81"/>
              <a:gd name="T41" fmla="*/ 2147483647 h 4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81"/>
              <a:gd name="T64" fmla="*/ 0 h 45"/>
              <a:gd name="T65" fmla="*/ 81 w 81"/>
              <a:gd name="T66" fmla="*/ 45 h 45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81" h="45">
                <a:moveTo>
                  <a:pt x="81" y="25"/>
                </a:moveTo>
                <a:lnTo>
                  <a:pt x="81" y="25"/>
                </a:lnTo>
                <a:lnTo>
                  <a:pt x="72" y="23"/>
                </a:lnTo>
                <a:lnTo>
                  <a:pt x="63" y="21"/>
                </a:lnTo>
                <a:lnTo>
                  <a:pt x="53" y="19"/>
                </a:lnTo>
                <a:lnTo>
                  <a:pt x="44" y="17"/>
                </a:lnTo>
                <a:lnTo>
                  <a:pt x="36" y="13"/>
                </a:lnTo>
                <a:lnTo>
                  <a:pt x="30" y="10"/>
                </a:lnTo>
                <a:lnTo>
                  <a:pt x="25" y="6"/>
                </a:lnTo>
                <a:lnTo>
                  <a:pt x="21" y="0"/>
                </a:lnTo>
                <a:lnTo>
                  <a:pt x="0" y="11"/>
                </a:lnTo>
                <a:lnTo>
                  <a:pt x="8" y="21"/>
                </a:lnTo>
                <a:lnTo>
                  <a:pt x="17" y="28"/>
                </a:lnTo>
                <a:lnTo>
                  <a:pt x="27" y="34"/>
                </a:lnTo>
                <a:lnTo>
                  <a:pt x="38" y="38"/>
                </a:lnTo>
                <a:lnTo>
                  <a:pt x="47" y="40"/>
                </a:lnTo>
                <a:lnTo>
                  <a:pt x="59" y="44"/>
                </a:lnTo>
                <a:lnTo>
                  <a:pt x="68" y="45"/>
                </a:lnTo>
                <a:lnTo>
                  <a:pt x="78" y="45"/>
                </a:lnTo>
                <a:lnTo>
                  <a:pt x="81" y="2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5" name="Freeform 149"/>
          <p:cNvSpPr>
            <a:spLocks/>
          </p:cNvSpPr>
          <p:nvPr/>
        </p:nvSpPr>
        <p:spPr bwMode="auto">
          <a:xfrm>
            <a:off x="4012828" y="4475262"/>
            <a:ext cx="277813" cy="88900"/>
          </a:xfrm>
          <a:custGeom>
            <a:avLst/>
            <a:gdLst>
              <a:gd name="T0" fmla="*/ 2147483647 w 189"/>
              <a:gd name="T1" fmla="*/ 2147483647 h 56"/>
              <a:gd name="T2" fmla="*/ 2147483647 w 189"/>
              <a:gd name="T3" fmla="*/ 2147483647 h 56"/>
              <a:gd name="T4" fmla="*/ 2147483647 w 189"/>
              <a:gd name="T5" fmla="*/ 0 h 56"/>
              <a:gd name="T6" fmla="*/ 0 w 189"/>
              <a:gd name="T7" fmla="*/ 2147483647 h 56"/>
              <a:gd name="T8" fmla="*/ 2147483647 w 189"/>
              <a:gd name="T9" fmla="*/ 2147483647 h 56"/>
              <a:gd name="T10" fmla="*/ 2147483647 w 189"/>
              <a:gd name="T11" fmla="*/ 2147483647 h 56"/>
              <a:gd name="T12" fmla="*/ 2147483647 w 189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9"/>
              <a:gd name="T22" fmla="*/ 0 h 56"/>
              <a:gd name="T23" fmla="*/ 189 w 189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9" h="56">
                <a:moveTo>
                  <a:pt x="189" y="36"/>
                </a:moveTo>
                <a:lnTo>
                  <a:pt x="189" y="36"/>
                </a:lnTo>
                <a:lnTo>
                  <a:pt x="3" y="0"/>
                </a:lnTo>
                <a:lnTo>
                  <a:pt x="0" y="20"/>
                </a:lnTo>
                <a:lnTo>
                  <a:pt x="185" y="56"/>
                </a:lnTo>
                <a:lnTo>
                  <a:pt x="189" y="3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6" name="Freeform 150"/>
          <p:cNvSpPr>
            <a:spLocks/>
          </p:cNvSpPr>
          <p:nvPr/>
        </p:nvSpPr>
        <p:spPr bwMode="auto">
          <a:xfrm>
            <a:off x="4284291" y="4499075"/>
            <a:ext cx="141287" cy="68262"/>
          </a:xfrm>
          <a:custGeom>
            <a:avLst/>
            <a:gdLst>
              <a:gd name="T0" fmla="*/ 2147483647 w 96"/>
              <a:gd name="T1" fmla="*/ 2147483647 h 43"/>
              <a:gd name="T2" fmla="*/ 2147483647 w 96"/>
              <a:gd name="T3" fmla="*/ 2147483647 h 43"/>
              <a:gd name="T4" fmla="*/ 2147483647 w 96"/>
              <a:gd name="T5" fmla="*/ 2147483647 h 43"/>
              <a:gd name="T6" fmla="*/ 2147483647 w 96"/>
              <a:gd name="T7" fmla="*/ 2147483647 h 43"/>
              <a:gd name="T8" fmla="*/ 2147483647 w 96"/>
              <a:gd name="T9" fmla="*/ 2147483647 h 43"/>
              <a:gd name="T10" fmla="*/ 2147483647 w 96"/>
              <a:gd name="T11" fmla="*/ 0 h 43"/>
              <a:gd name="T12" fmla="*/ 2147483647 w 96"/>
              <a:gd name="T13" fmla="*/ 2147483647 h 43"/>
              <a:gd name="T14" fmla="*/ 2147483647 w 96"/>
              <a:gd name="T15" fmla="*/ 2147483647 h 43"/>
              <a:gd name="T16" fmla="*/ 2147483647 w 96"/>
              <a:gd name="T17" fmla="*/ 2147483647 h 43"/>
              <a:gd name="T18" fmla="*/ 2147483647 w 96"/>
              <a:gd name="T19" fmla="*/ 2147483647 h 43"/>
              <a:gd name="T20" fmla="*/ 2147483647 w 96"/>
              <a:gd name="T21" fmla="*/ 2147483647 h 43"/>
              <a:gd name="T22" fmla="*/ 2147483647 w 96"/>
              <a:gd name="T23" fmla="*/ 2147483647 h 43"/>
              <a:gd name="T24" fmla="*/ 2147483647 w 96"/>
              <a:gd name="T25" fmla="*/ 2147483647 h 43"/>
              <a:gd name="T26" fmla="*/ 2147483647 w 96"/>
              <a:gd name="T27" fmla="*/ 2147483647 h 43"/>
              <a:gd name="T28" fmla="*/ 0 w 96"/>
              <a:gd name="T29" fmla="*/ 2147483647 h 43"/>
              <a:gd name="T30" fmla="*/ 2147483647 w 96"/>
              <a:gd name="T31" fmla="*/ 2147483647 h 43"/>
              <a:gd name="T32" fmla="*/ 2147483647 w 96"/>
              <a:gd name="T33" fmla="*/ 2147483647 h 43"/>
              <a:gd name="T34" fmla="*/ 2147483647 w 96"/>
              <a:gd name="T35" fmla="*/ 2147483647 h 43"/>
              <a:gd name="T36" fmla="*/ 2147483647 w 96"/>
              <a:gd name="T37" fmla="*/ 2147483647 h 43"/>
              <a:gd name="T38" fmla="*/ 2147483647 w 96"/>
              <a:gd name="T39" fmla="*/ 2147483647 h 43"/>
              <a:gd name="T40" fmla="*/ 2147483647 w 96"/>
              <a:gd name="T41" fmla="*/ 2147483647 h 43"/>
              <a:gd name="T42" fmla="*/ 2147483647 w 96"/>
              <a:gd name="T43" fmla="*/ 2147483647 h 43"/>
              <a:gd name="T44" fmla="*/ 2147483647 w 96"/>
              <a:gd name="T45" fmla="*/ 2147483647 h 43"/>
              <a:gd name="T46" fmla="*/ 2147483647 w 96"/>
              <a:gd name="T47" fmla="*/ 2147483647 h 43"/>
              <a:gd name="T48" fmla="*/ 2147483647 w 96"/>
              <a:gd name="T49" fmla="*/ 2147483647 h 43"/>
              <a:gd name="T50" fmla="*/ 2147483647 w 96"/>
              <a:gd name="T51" fmla="*/ 2147483647 h 43"/>
              <a:gd name="T52" fmla="*/ 2147483647 w 96"/>
              <a:gd name="T53" fmla="*/ 2147483647 h 43"/>
              <a:gd name="T54" fmla="*/ 2147483647 w 96"/>
              <a:gd name="T55" fmla="*/ 2147483647 h 43"/>
              <a:gd name="T56" fmla="*/ 2147483647 w 96"/>
              <a:gd name="T57" fmla="*/ 2147483647 h 43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96"/>
              <a:gd name="T88" fmla="*/ 0 h 43"/>
              <a:gd name="T89" fmla="*/ 96 w 96"/>
              <a:gd name="T90" fmla="*/ 43 h 43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96" h="43">
                <a:moveTo>
                  <a:pt x="96" y="21"/>
                </a:moveTo>
                <a:lnTo>
                  <a:pt x="96" y="21"/>
                </a:lnTo>
                <a:lnTo>
                  <a:pt x="92" y="13"/>
                </a:lnTo>
                <a:lnTo>
                  <a:pt x="87" y="7"/>
                </a:lnTo>
                <a:lnTo>
                  <a:pt x="81" y="4"/>
                </a:lnTo>
                <a:lnTo>
                  <a:pt x="72" y="0"/>
                </a:lnTo>
                <a:lnTo>
                  <a:pt x="60" y="2"/>
                </a:lnTo>
                <a:lnTo>
                  <a:pt x="51" y="7"/>
                </a:lnTo>
                <a:lnTo>
                  <a:pt x="41" y="13"/>
                </a:lnTo>
                <a:lnTo>
                  <a:pt x="32" y="19"/>
                </a:lnTo>
                <a:lnTo>
                  <a:pt x="26" y="21"/>
                </a:lnTo>
                <a:lnTo>
                  <a:pt x="21" y="21"/>
                </a:lnTo>
                <a:lnTo>
                  <a:pt x="13" y="21"/>
                </a:lnTo>
                <a:lnTo>
                  <a:pt x="4" y="21"/>
                </a:lnTo>
                <a:lnTo>
                  <a:pt x="0" y="41"/>
                </a:lnTo>
                <a:lnTo>
                  <a:pt x="11" y="43"/>
                </a:lnTo>
                <a:lnTo>
                  <a:pt x="21" y="43"/>
                </a:lnTo>
                <a:lnTo>
                  <a:pt x="30" y="41"/>
                </a:lnTo>
                <a:lnTo>
                  <a:pt x="39" y="39"/>
                </a:lnTo>
                <a:lnTo>
                  <a:pt x="53" y="34"/>
                </a:lnTo>
                <a:lnTo>
                  <a:pt x="62" y="26"/>
                </a:lnTo>
                <a:lnTo>
                  <a:pt x="70" y="22"/>
                </a:lnTo>
                <a:lnTo>
                  <a:pt x="72" y="22"/>
                </a:lnTo>
                <a:lnTo>
                  <a:pt x="70" y="22"/>
                </a:lnTo>
                <a:lnTo>
                  <a:pt x="72" y="22"/>
                </a:lnTo>
                <a:lnTo>
                  <a:pt x="74" y="26"/>
                </a:lnTo>
                <a:lnTo>
                  <a:pt x="77" y="32"/>
                </a:lnTo>
                <a:lnTo>
                  <a:pt x="96" y="21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7" name="Freeform 151"/>
          <p:cNvSpPr>
            <a:spLocks/>
          </p:cNvSpPr>
          <p:nvPr/>
        </p:nvSpPr>
        <p:spPr bwMode="auto">
          <a:xfrm>
            <a:off x="4397003" y="4532412"/>
            <a:ext cx="117475" cy="61913"/>
          </a:xfrm>
          <a:custGeom>
            <a:avLst/>
            <a:gdLst>
              <a:gd name="T0" fmla="*/ 2147483647 w 80"/>
              <a:gd name="T1" fmla="*/ 2147483647 h 39"/>
              <a:gd name="T2" fmla="*/ 2147483647 w 80"/>
              <a:gd name="T3" fmla="*/ 2147483647 h 39"/>
              <a:gd name="T4" fmla="*/ 2147483647 w 80"/>
              <a:gd name="T5" fmla="*/ 2147483647 h 39"/>
              <a:gd name="T6" fmla="*/ 2147483647 w 80"/>
              <a:gd name="T7" fmla="*/ 2147483647 h 39"/>
              <a:gd name="T8" fmla="*/ 2147483647 w 80"/>
              <a:gd name="T9" fmla="*/ 2147483647 h 39"/>
              <a:gd name="T10" fmla="*/ 2147483647 w 80"/>
              <a:gd name="T11" fmla="*/ 2147483647 h 39"/>
              <a:gd name="T12" fmla="*/ 2147483647 w 80"/>
              <a:gd name="T13" fmla="*/ 2147483647 h 39"/>
              <a:gd name="T14" fmla="*/ 2147483647 w 80"/>
              <a:gd name="T15" fmla="*/ 2147483647 h 39"/>
              <a:gd name="T16" fmla="*/ 2147483647 w 80"/>
              <a:gd name="T17" fmla="*/ 2147483647 h 39"/>
              <a:gd name="T18" fmla="*/ 2147483647 w 80"/>
              <a:gd name="T19" fmla="*/ 0 h 39"/>
              <a:gd name="T20" fmla="*/ 0 w 80"/>
              <a:gd name="T21" fmla="*/ 2147483647 h 39"/>
              <a:gd name="T22" fmla="*/ 2147483647 w 80"/>
              <a:gd name="T23" fmla="*/ 2147483647 h 39"/>
              <a:gd name="T24" fmla="*/ 2147483647 w 80"/>
              <a:gd name="T25" fmla="*/ 2147483647 h 39"/>
              <a:gd name="T26" fmla="*/ 2147483647 w 80"/>
              <a:gd name="T27" fmla="*/ 2147483647 h 39"/>
              <a:gd name="T28" fmla="*/ 2147483647 w 80"/>
              <a:gd name="T29" fmla="*/ 2147483647 h 39"/>
              <a:gd name="T30" fmla="*/ 2147483647 w 80"/>
              <a:gd name="T31" fmla="*/ 2147483647 h 39"/>
              <a:gd name="T32" fmla="*/ 2147483647 w 80"/>
              <a:gd name="T33" fmla="*/ 2147483647 h 39"/>
              <a:gd name="T34" fmla="*/ 2147483647 w 80"/>
              <a:gd name="T35" fmla="*/ 2147483647 h 39"/>
              <a:gd name="T36" fmla="*/ 2147483647 w 80"/>
              <a:gd name="T37" fmla="*/ 2147483647 h 39"/>
              <a:gd name="T38" fmla="*/ 2147483647 w 80"/>
              <a:gd name="T39" fmla="*/ 2147483647 h 39"/>
              <a:gd name="T40" fmla="*/ 2147483647 w 80"/>
              <a:gd name="T41" fmla="*/ 2147483647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80"/>
              <a:gd name="T64" fmla="*/ 0 h 39"/>
              <a:gd name="T65" fmla="*/ 80 w 80"/>
              <a:gd name="T66" fmla="*/ 39 h 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80" h="39">
                <a:moveTo>
                  <a:pt x="80" y="17"/>
                </a:moveTo>
                <a:lnTo>
                  <a:pt x="80" y="17"/>
                </a:lnTo>
                <a:lnTo>
                  <a:pt x="68" y="17"/>
                </a:lnTo>
                <a:lnTo>
                  <a:pt x="57" y="17"/>
                </a:lnTo>
                <a:lnTo>
                  <a:pt x="48" y="15"/>
                </a:lnTo>
                <a:lnTo>
                  <a:pt x="40" y="13"/>
                </a:lnTo>
                <a:lnTo>
                  <a:pt x="32" y="11"/>
                </a:lnTo>
                <a:lnTo>
                  <a:pt x="27" y="7"/>
                </a:lnTo>
                <a:lnTo>
                  <a:pt x="23" y="3"/>
                </a:lnTo>
                <a:lnTo>
                  <a:pt x="19" y="0"/>
                </a:lnTo>
                <a:lnTo>
                  <a:pt x="0" y="11"/>
                </a:lnTo>
                <a:lnTo>
                  <a:pt x="6" y="20"/>
                </a:lnTo>
                <a:lnTo>
                  <a:pt x="15" y="26"/>
                </a:lnTo>
                <a:lnTo>
                  <a:pt x="23" y="32"/>
                </a:lnTo>
                <a:lnTo>
                  <a:pt x="34" y="34"/>
                </a:lnTo>
                <a:lnTo>
                  <a:pt x="44" y="35"/>
                </a:lnTo>
                <a:lnTo>
                  <a:pt x="55" y="37"/>
                </a:lnTo>
                <a:lnTo>
                  <a:pt x="66" y="39"/>
                </a:lnTo>
                <a:lnTo>
                  <a:pt x="78" y="39"/>
                </a:lnTo>
                <a:lnTo>
                  <a:pt x="80" y="17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8" name="Freeform 152"/>
          <p:cNvSpPr>
            <a:spLocks/>
          </p:cNvSpPr>
          <p:nvPr/>
        </p:nvSpPr>
        <p:spPr bwMode="auto">
          <a:xfrm>
            <a:off x="4511303" y="4559400"/>
            <a:ext cx="368300" cy="65087"/>
          </a:xfrm>
          <a:custGeom>
            <a:avLst/>
            <a:gdLst>
              <a:gd name="T0" fmla="*/ 2147483647 w 251"/>
              <a:gd name="T1" fmla="*/ 2147483647 h 41"/>
              <a:gd name="T2" fmla="*/ 2147483647 w 251"/>
              <a:gd name="T3" fmla="*/ 2147483647 h 41"/>
              <a:gd name="T4" fmla="*/ 2147483647 w 251"/>
              <a:gd name="T5" fmla="*/ 0 h 41"/>
              <a:gd name="T6" fmla="*/ 0 w 251"/>
              <a:gd name="T7" fmla="*/ 2147483647 h 41"/>
              <a:gd name="T8" fmla="*/ 2147483647 w 251"/>
              <a:gd name="T9" fmla="*/ 2147483647 h 41"/>
              <a:gd name="T10" fmla="*/ 2147483647 w 251"/>
              <a:gd name="T11" fmla="*/ 2147483647 h 41"/>
              <a:gd name="T12" fmla="*/ 2147483647 w 251"/>
              <a:gd name="T13" fmla="*/ 2147483647 h 4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51"/>
              <a:gd name="T22" fmla="*/ 0 h 41"/>
              <a:gd name="T23" fmla="*/ 251 w 251"/>
              <a:gd name="T24" fmla="*/ 41 h 4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51" h="41">
                <a:moveTo>
                  <a:pt x="251" y="18"/>
                </a:moveTo>
                <a:lnTo>
                  <a:pt x="251" y="18"/>
                </a:lnTo>
                <a:lnTo>
                  <a:pt x="2" y="0"/>
                </a:lnTo>
                <a:lnTo>
                  <a:pt x="0" y="22"/>
                </a:lnTo>
                <a:lnTo>
                  <a:pt x="251" y="41"/>
                </a:lnTo>
                <a:lnTo>
                  <a:pt x="251" y="1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19" name="Freeform 153"/>
          <p:cNvSpPr>
            <a:spLocks/>
          </p:cNvSpPr>
          <p:nvPr/>
        </p:nvSpPr>
        <p:spPr bwMode="auto">
          <a:xfrm>
            <a:off x="4879603" y="4360962"/>
            <a:ext cx="655638" cy="273050"/>
          </a:xfrm>
          <a:custGeom>
            <a:avLst/>
            <a:gdLst>
              <a:gd name="T0" fmla="*/ 2147483647 w 448"/>
              <a:gd name="T1" fmla="*/ 0 h 172"/>
              <a:gd name="T2" fmla="*/ 2147483647 w 448"/>
              <a:gd name="T3" fmla="*/ 2147483647 h 172"/>
              <a:gd name="T4" fmla="*/ 2147483647 w 448"/>
              <a:gd name="T5" fmla="*/ 2147483647 h 172"/>
              <a:gd name="T6" fmla="*/ 2147483647 w 448"/>
              <a:gd name="T7" fmla="*/ 2147483647 h 172"/>
              <a:gd name="T8" fmla="*/ 2147483647 w 448"/>
              <a:gd name="T9" fmla="*/ 2147483647 h 172"/>
              <a:gd name="T10" fmla="*/ 2147483647 w 448"/>
              <a:gd name="T11" fmla="*/ 2147483647 h 172"/>
              <a:gd name="T12" fmla="*/ 2147483647 w 448"/>
              <a:gd name="T13" fmla="*/ 2147483647 h 172"/>
              <a:gd name="T14" fmla="*/ 2147483647 w 448"/>
              <a:gd name="T15" fmla="*/ 2147483647 h 172"/>
              <a:gd name="T16" fmla="*/ 2147483647 w 448"/>
              <a:gd name="T17" fmla="*/ 2147483647 h 172"/>
              <a:gd name="T18" fmla="*/ 2147483647 w 448"/>
              <a:gd name="T19" fmla="*/ 2147483647 h 172"/>
              <a:gd name="T20" fmla="*/ 2147483647 w 448"/>
              <a:gd name="T21" fmla="*/ 2147483647 h 172"/>
              <a:gd name="T22" fmla="*/ 2147483647 w 448"/>
              <a:gd name="T23" fmla="*/ 2147483647 h 172"/>
              <a:gd name="T24" fmla="*/ 2147483647 w 448"/>
              <a:gd name="T25" fmla="*/ 2147483647 h 172"/>
              <a:gd name="T26" fmla="*/ 2147483647 w 448"/>
              <a:gd name="T27" fmla="*/ 2147483647 h 172"/>
              <a:gd name="T28" fmla="*/ 0 w 448"/>
              <a:gd name="T29" fmla="*/ 2147483647 h 172"/>
              <a:gd name="T30" fmla="*/ 0 w 448"/>
              <a:gd name="T31" fmla="*/ 2147483647 h 172"/>
              <a:gd name="T32" fmla="*/ 2147483647 w 448"/>
              <a:gd name="T33" fmla="*/ 2147483647 h 172"/>
              <a:gd name="T34" fmla="*/ 2147483647 w 448"/>
              <a:gd name="T35" fmla="*/ 2147483647 h 172"/>
              <a:gd name="T36" fmla="*/ 2147483647 w 448"/>
              <a:gd name="T37" fmla="*/ 2147483647 h 172"/>
              <a:gd name="T38" fmla="*/ 2147483647 w 448"/>
              <a:gd name="T39" fmla="*/ 2147483647 h 172"/>
              <a:gd name="T40" fmla="*/ 2147483647 w 448"/>
              <a:gd name="T41" fmla="*/ 2147483647 h 172"/>
              <a:gd name="T42" fmla="*/ 2147483647 w 448"/>
              <a:gd name="T43" fmla="*/ 2147483647 h 172"/>
              <a:gd name="T44" fmla="*/ 2147483647 w 448"/>
              <a:gd name="T45" fmla="*/ 2147483647 h 172"/>
              <a:gd name="T46" fmla="*/ 2147483647 w 448"/>
              <a:gd name="T47" fmla="*/ 2147483647 h 172"/>
              <a:gd name="T48" fmla="*/ 2147483647 w 448"/>
              <a:gd name="T49" fmla="*/ 2147483647 h 172"/>
              <a:gd name="T50" fmla="*/ 2147483647 w 448"/>
              <a:gd name="T51" fmla="*/ 2147483647 h 172"/>
              <a:gd name="T52" fmla="*/ 2147483647 w 448"/>
              <a:gd name="T53" fmla="*/ 2147483647 h 172"/>
              <a:gd name="T54" fmla="*/ 2147483647 w 448"/>
              <a:gd name="T55" fmla="*/ 2147483647 h 172"/>
              <a:gd name="T56" fmla="*/ 2147483647 w 448"/>
              <a:gd name="T57" fmla="*/ 2147483647 h 172"/>
              <a:gd name="T58" fmla="*/ 2147483647 w 448"/>
              <a:gd name="T59" fmla="*/ 2147483647 h 172"/>
              <a:gd name="T60" fmla="*/ 2147483647 w 448"/>
              <a:gd name="T61" fmla="*/ 0 h 17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448"/>
              <a:gd name="T94" fmla="*/ 0 h 172"/>
              <a:gd name="T95" fmla="*/ 448 w 448"/>
              <a:gd name="T96" fmla="*/ 172 h 172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448" h="172">
                <a:moveTo>
                  <a:pt x="431" y="0"/>
                </a:moveTo>
                <a:lnTo>
                  <a:pt x="410" y="28"/>
                </a:lnTo>
                <a:lnTo>
                  <a:pt x="387" y="51"/>
                </a:lnTo>
                <a:lnTo>
                  <a:pt x="365" y="74"/>
                </a:lnTo>
                <a:lnTo>
                  <a:pt x="342" y="91"/>
                </a:lnTo>
                <a:lnTo>
                  <a:pt x="319" y="106"/>
                </a:lnTo>
                <a:lnTo>
                  <a:pt x="295" y="119"/>
                </a:lnTo>
                <a:lnTo>
                  <a:pt x="270" y="128"/>
                </a:lnTo>
                <a:lnTo>
                  <a:pt x="246" y="136"/>
                </a:lnTo>
                <a:lnTo>
                  <a:pt x="219" y="142"/>
                </a:lnTo>
                <a:lnTo>
                  <a:pt x="191" y="145"/>
                </a:lnTo>
                <a:lnTo>
                  <a:pt x="163" y="149"/>
                </a:lnTo>
                <a:lnTo>
                  <a:pt x="132" y="149"/>
                </a:lnTo>
                <a:lnTo>
                  <a:pt x="70" y="147"/>
                </a:lnTo>
                <a:lnTo>
                  <a:pt x="0" y="143"/>
                </a:lnTo>
                <a:lnTo>
                  <a:pt x="0" y="166"/>
                </a:lnTo>
                <a:lnTo>
                  <a:pt x="68" y="170"/>
                </a:lnTo>
                <a:lnTo>
                  <a:pt x="132" y="172"/>
                </a:lnTo>
                <a:lnTo>
                  <a:pt x="164" y="170"/>
                </a:lnTo>
                <a:lnTo>
                  <a:pt x="195" y="168"/>
                </a:lnTo>
                <a:lnTo>
                  <a:pt x="223" y="164"/>
                </a:lnTo>
                <a:lnTo>
                  <a:pt x="251" y="157"/>
                </a:lnTo>
                <a:lnTo>
                  <a:pt x="278" y="149"/>
                </a:lnTo>
                <a:lnTo>
                  <a:pt x="304" y="138"/>
                </a:lnTo>
                <a:lnTo>
                  <a:pt x="331" y="125"/>
                </a:lnTo>
                <a:lnTo>
                  <a:pt x="355" y="109"/>
                </a:lnTo>
                <a:lnTo>
                  <a:pt x="380" y="91"/>
                </a:lnTo>
                <a:lnTo>
                  <a:pt x="404" y="68"/>
                </a:lnTo>
                <a:lnTo>
                  <a:pt x="427" y="41"/>
                </a:lnTo>
                <a:lnTo>
                  <a:pt x="448" y="11"/>
                </a:lnTo>
                <a:lnTo>
                  <a:pt x="431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0" name="Freeform 154"/>
          <p:cNvSpPr>
            <a:spLocks/>
          </p:cNvSpPr>
          <p:nvPr/>
        </p:nvSpPr>
        <p:spPr bwMode="auto">
          <a:xfrm>
            <a:off x="4866903" y="4587975"/>
            <a:ext cx="28575" cy="26987"/>
          </a:xfrm>
          <a:custGeom>
            <a:avLst/>
            <a:gdLst>
              <a:gd name="T0" fmla="*/ 2147483647 w 20"/>
              <a:gd name="T1" fmla="*/ 2147483647 h 17"/>
              <a:gd name="T2" fmla="*/ 2147483647 w 20"/>
              <a:gd name="T3" fmla="*/ 2147483647 h 17"/>
              <a:gd name="T4" fmla="*/ 2147483647 w 20"/>
              <a:gd name="T5" fmla="*/ 2147483647 h 17"/>
              <a:gd name="T6" fmla="*/ 2147483647 w 20"/>
              <a:gd name="T7" fmla="*/ 2147483647 h 17"/>
              <a:gd name="T8" fmla="*/ 2147483647 w 20"/>
              <a:gd name="T9" fmla="*/ 2147483647 h 17"/>
              <a:gd name="T10" fmla="*/ 2147483647 w 20"/>
              <a:gd name="T11" fmla="*/ 0 h 17"/>
              <a:gd name="T12" fmla="*/ 2147483647 w 20"/>
              <a:gd name="T13" fmla="*/ 0 h 17"/>
              <a:gd name="T14" fmla="*/ 2147483647 w 20"/>
              <a:gd name="T15" fmla="*/ 2147483647 h 17"/>
              <a:gd name="T16" fmla="*/ 0 w 20"/>
              <a:gd name="T17" fmla="*/ 2147483647 h 17"/>
              <a:gd name="T18" fmla="*/ 2147483647 w 20"/>
              <a:gd name="T19" fmla="*/ 2147483647 h 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"/>
              <a:gd name="T31" fmla="*/ 0 h 17"/>
              <a:gd name="T32" fmla="*/ 20 w 20"/>
              <a:gd name="T33" fmla="*/ 17 h 1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" h="17">
                <a:moveTo>
                  <a:pt x="19" y="17"/>
                </a:moveTo>
                <a:lnTo>
                  <a:pt x="20" y="14"/>
                </a:lnTo>
                <a:lnTo>
                  <a:pt x="20" y="10"/>
                </a:lnTo>
                <a:lnTo>
                  <a:pt x="19" y="6"/>
                </a:lnTo>
                <a:lnTo>
                  <a:pt x="15" y="2"/>
                </a:lnTo>
                <a:lnTo>
                  <a:pt x="11" y="0"/>
                </a:lnTo>
                <a:lnTo>
                  <a:pt x="7" y="0"/>
                </a:lnTo>
                <a:lnTo>
                  <a:pt x="3" y="2"/>
                </a:lnTo>
                <a:lnTo>
                  <a:pt x="0" y="6"/>
                </a:lnTo>
                <a:lnTo>
                  <a:pt x="19" y="17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1" name="Freeform 155"/>
          <p:cNvSpPr>
            <a:spLocks/>
          </p:cNvSpPr>
          <p:nvPr/>
        </p:nvSpPr>
        <p:spPr bwMode="auto">
          <a:xfrm>
            <a:off x="2761878" y="4711800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4"/>
                </a:lnTo>
                <a:lnTo>
                  <a:pt x="1" y="6"/>
                </a:lnTo>
                <a:lnTo>
                  <a:pt x="3" y="6"/>
                </a:lnTo>
                <a:lnTo>
                  <a:pt x="5" y="6"/>
                </a:lnTo>
                <a:lnTo>
                  <a:pt x="7" y="6"/>
                </a:lnTo>
                <a:lnTo>
                  <a:pt x="9" y="6"/>
                </a:lnTo>
                <a:lnTo>
                  <a:pt x="11" y="4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2" name="Freeform 156"/>
          <p:cNvSpPr>
            <a:spLocks/>
          </p:cNvSpPr>
          <p:nvPr/>
        </p:nvSpPr>
        <p:spPr bwMode="auto">
          <a:xfrm>
            <a:off x="2761878" y="3794225"/>
            <a:ext cx="15875" cy="917575"/>
          </a:xfrm>
          <a:custGeom>
            <a:avLst/>
            <a:gdLst>
              <a:gd name="T0" fmla="*/ 2147483647 w 11"/>
              <a:gd name="T1" fmla="*/ 0 h 578"/>
              <a:gd name="T2" fmla="*/ 0 w 11"/>
              <a:gd name="T3" fmla="*/ 0 h 578"/>
              <a:gd name="T4" fmla="*/ 0 w 11"/>
              <a:gd name="T5" fmla="*/ 2147483647 h 578"/>
              <a:gd name="T6" fmla="*/ 2147483647 w 11"/>
              <a:gd name="T7" fmla="*/ 2147483647 h 578"/>
              <a:gd name="T8" fmla="*/ 2147483647 w 11"/>
              <a:gd name="T9" fmla="*/ 0 h 578"/>
              <a:gd name="T10" fmla="*/ 2147483647 w 11"/>
              <a:gd name="T11" fmla="*/ 0 h 5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578"/>
              <a:gd name="T20" fmla="*/ 11 w 11"/>
              <a:gd name="T21" fmla="*/ 578 h 57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578">
                <a:moveTo>
                  <a:pt x="5" y="0"/>
                </a:moveTo>
                <a:lnTo>
                  <a:pt x="0" y="0"/>
                </a:lnTo>
                <a:lnTo>
                  <a:pt x="0" y="578"/>
                </a:lnTo>
                <a:lnTo>
                  <a:pt x="11" y="578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3" name="Freeform 157"/>
          <p:cNvSpPr>
            <a:spLocks/>
          </p:cNvSpPr>
          <p:nvPr/>
        </p:nvSpPr>
        <p:spPr bwMode="auto">
          <a:xfrm>
            <a:off x="2761878" y="3784700"/>
            <a:ext cx="15875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2147483647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2147483647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11" y="4"/>
                </a:lnTo>
                <a:lnTo>
                  <a:pt x="9" y="2"/>
                </a:lnTo>
                <a:lnTo>
                  <a:pt x="7" y="0"/>
                </a:lnTo>
                <a:lnTo>
                  <a:pt x="5" y="0"/>
                </a:lnTo>
                <a:lnTo>
                  <a:pt x="3" y="0"/>
                </a:lnTo>
                <a:lnTo>
                  <a:pt x="1" y="2"/>
                </a:lnTo>
                <a:lnTo>
                  <a:pt x="0" y="4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4" name="Freeform 158"/>
          <p:cNvSpPr>
            <a:spLocks/>
          </p:cNvSpPr>
          <p:nvPr/>
        </p:nvSpPr>
        <p:spPr bwMode="auto">
          <a:xfrm>
            <a:off x="3227016" y="4759425"/>
            <a:ext cx="12700" cy="9525"/>
          </a:xfrm>
          <a:custGeom>
            <a:avLst/>
            <a:gdLst>
              <a:gd name="T0" fmla="*/ 0 w 9"/>
              <a:gd name="T1" fmla="*/ 0 h 6"/>
              <a:gd name="T2" fmla="*/ 0 w 9"/>
              <a:gd name="T3" fmla="*/ 2147483647 h 6"/>
              <a:gd name="T4" fmla="*/ 0 w 9"/>
              <a:gd name="T5" fmla="*/ 2147483647 h 6"/>
              <a:gd name="T6" fmla="*/ 2147483647 w 9"/>
              <a:gd name="T7" fmla="*/ 2147483647 h 6"/>
              <a:gd name="T8" fmla="*/ 2147483647 w 9"/>
              <a:gd name="T9" fmla="*/ 2147483647 h 6"/>
              <a:gd name="T10" fmla="*/ 2147483647 w 9"/>
              <a:gd name="T11" fmla="*/ 2147483647 h 6"/>
              <a:gd name="T12" fmla="*/ 2147483647 w 9"/>
              <a:gd name="T13" fmla="*/ 2147483647 h 6"/>
              <a:gd name="T14" fmla="*/ 2147483647 w 9"/>
              <a:gd name="T15" fmla="*/ 2147483647 h 6"/>
              <a:gd name="T16" fmla="*/ 2147483647 w 9"/>
              <a:gd name="T17" fmla="*/ 0 h 6"/>
              <a:gd name="T18" fmla="*/ 0 w 9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"/>
              <a:gd name="T31" fmla="*/ 0 h 6"/>
              <a:gd name="T32" fmla="*/ 9 w 9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" h="6">
                <a:moveTo>
                  <a:pt x="0" y="0"/>
                </a:moveTo>
                <a:lnTo>
                  <a:pt x="0" y="2"/>
                </a:lnTo>
                <a:lnTo>
                  <a:pt x="0" y="4"/>
                </a:lnTo>
                <a:lnTo>
                  <a:pt x="2" y="6"/>
                </a:lnTo>
                <a:lnTo>
                  <a:pt x="4" y="6"/>
                </a:lnTo>
                <a:lnTo>
                  <a:pt x="8" y="6"/>
                </a:lnTo>
                <a:lnTo>
                  <a:pt x="9" y="4"/>
                </a:lnTo>
                <a:lnTo>
                  <a:pt x="9" y="2"/>
                </a:lnTo>
                <a:lnTo>
                  <a:pt x="9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5" name="Freeform 159"/>
          <p:cNvSpPr>
            <a:spLocks/>
          </p:cNvSpPr>
          <p:nvPr/>
        </p:nvSpPr>
        <p:spPr bwMode="auto">
          <a:xfrm>
            <a:off x="3227016" y="4667350"/>
            <a:ext cx="12700" cy="92075"/>
          </a:xfrm>
          <a:custGeom>
            <a:avLst/>
            <a:gdLst>
              <a:gd name="T0" fmla="*/ 2147483647 w 9"/>
              <a:gd name="T1" fmla="*/ 0 h 58"/>
              <a:gd name="T2" fmla="*/ 0 w 9"/>
              <a:gd name="T3" fmla="*/ 0 h 58"/>
              <a:gd name="T4" fmla="*/ 0 w 9"/>
              <a:gd name="T5" fmla="*/ 2147483647 h 58"/>
              <a:gd name="T6" fmla="*/ 2147483647 w 9"/>
              <a:gd name="T7" fmla="*/ 2147483647 h 58"/>
              <a:gd name="T8" fmla="*/ 2147483647 w 9"/>
              <a:gd name="T9" fmla="*/ 0 h 58"/>
              <a:gd name="T10" fmla="*/ 2147483647 w 9"/>
              <a:gd name="T11" fmla="*/ 0 h 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58"/>
              <a:gd name="T20" fmla="*/ 9 w 9"/>
              <a:gd name="T21" fmla="*/ 58 h 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58">
                <a:moveTo>
                  <a:pt x="4" y="0"/>
                </a:moveTo>
                <a:lnTo>
                  <a:pt x="0" y="0"/>
                </a:lnTo>
                <a:lnTo>
                  <a:pt x="0" y="58"/>
                </a:lnTo>
                <a:lnTo>
                  <a:pt x="9" y="58"/>
                </a:lnTo>
                <a:lnTo>
                  <a:pt x="9" y="0"/>
                </a:lnTo>
                <a:lnTo>
                  <a:pt x="4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6" name="Freeform 160"/>
          <p:cNvSpPr>
            <a:spLocks/>
          </p:cNvSpPr>
          <p:nvPr/>
        </p:nvSpPr>
        <p:spPr bwMode="auto">
          <a:xfrm>
            <a:off x="3227016" y="4657825"/>
            <a:ext cx="12700" cy="9525"/>
          </a:xfrm>
          <a:custGeom>
            <a:avLst/>
            <a:gdLst>
              <a:gd name="T0" fmla="*/ 2147483647 w 9"/>
              <a:gd name="T1" fmla="*/ 2147483647 h 6"/>
              <a:gd name="T2" fmla="*/ 2147483647 w 9"/>
              <a:gd name="T3" fmla="*/ 2147483647 h 6"/>
              <a:gd name="T4" fmla="*/ 2147483647 w 9"/>
              <a:gd name="T5" fmla="*/ 0 h 6"/>
              <a:gd name="T6" fmla="*/ 2147483647 w 9"/>
              <a:gd name="T7" fmla="*/ 0 h 6"/>
              <a:gd name="T8" fmla="*/ 2147483647 w 9"/>
              <a:gd name="T9" fmla="*/ 0 h 6"/>
              <a:gd name="T10" fmla="*/ 2147483647 w 9"/>
              <a:gd name="T11" fmla="*/ 0 h 6"/>
              <a:gd name="T12" fmla="*/ 0 w 9"/>
              <a:gd name="T13" fmla="*/ 0 h 6"/>
              <a:gd name="T14" fmla="*/ 0 w 9"/>
              <a:gd name="T15" fmla="*/ 2147483647 h 6"/>
              <a:gd name="T16" fmla="*/ 0 w 9"/>
              <a:gd name="T17" fmla="*/ 2147483647 h 6"/>
              <a:gd name="T18" fmla="*/ 2147483647 w 9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"/>
              <a:gd name="T31" fmla="*/ 0 h 6"/>
              <a:gd name="T32" fmla="*/ 9 w 9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" h="6">
                <a:moveTo>
                  <a:pt x="9" y="6"/>
                </a:moveTo>
                <a:lnTo>
                  <a:pt x="9" y="2"/>
                </a:lnTo>
                <a:lnTo>
                  <a:pt x="9" y="0"/>
                </a:lnTo>
                <a:lnTo>
                  <a:pt x="8" y="0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6"/>
                </a:lnTo>
                <a:lnTo>
                  <a:pt x="9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7" name="Freeform 161"/>
          <p:cNvSpPr>
            <a:spLocks/>
          </p:cNvSpPr>
          <p:nvPr/>
        </p:nvSpPr>
        <p:spPr bwMode="auto">
          <a:xfrm>
            <a:off x="2812678" y="4378425"/>
            <a:ext cx="9525" cy="19050"/>
          </a:xfrm>
          <a:custGeom>
            <a:avLst/>
            <a:gdLst>
              <a:gd name="T0" fmla="*/ 0 w 6"/>
              <a:gd name="T1" fmla="*/ 2147483647 h 12"/>
              <a:gd name="T2" fmla="*/ 2147483647 w 6"/>
              <a:gd name="T3" fmla="*/ 2147483647 h 12"/>
              <a:gd name="T4" fmla="*/ 2147483647 w 6"/>
              <a:gd name="T5" fmla="*/ 2147483647 h 12"/>
              <a:gd name="T6" fmla="*/ 2147483647 w 6"/>
              <a:gd name="T7" fmla="*/ 2147483647 h 12"/>
              <a:gd name="T8" fmla="*/ 2147483647 w 6"/>
              <a:gd name="T9" fmla="*/ 2147483647 h 12"/>
              <a:gd name="T10" fmla="*/ 2147483647 w 6"/>
              <a:gd name="T11" fmla="*/ 2147483647 h 12"/>
              <a:gd name="T12" fmla="*/ 2147483647 w 6"/>
              <a:gd name="T13" fmla="*/ 2147483647 h 12"/>
              <a:gd name="T14" fmla="*/ 2147483647 w 6"/>
              <a:gd name="T15" fmla="*/ 0 h 12"/>
              <a:gd name="T16" fmla="*/ 0 w 6"/>
              <a:gd name="T17" fmla="*/ 0 h 12"/>
              <a:gd name="T18" fmla="*/ 0 w 6"/>
              <a:gd name="T19" fmla="*/ 2147483647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12"/>
              <a:gd name="T32" fmla="*/ 6 w 6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12">
                <a:moveTo>
                  <a:pt x="0" y="12"/>
                </a:moveTo>
                <a:lnTo>
                  <a:pt x="2" y="12"/>
                </a:lnTo>
                <a:lnTo>
                  <a:pt x="4" y="10"/>
                </a:lnTo>
                <a:lnTo>
                  <a:pt x="4" y="8"/>
                </a:lnTo>
                <a:lnTo>
                  <a:pt x="6" y="6"/>
                </a:lnTo>
                <a:lnTo>
                  <a:pt x="4" y="4"/>
                </a:lnTo>
                <a:lnTo>
                  <a:pt x="4" y="2"/>
                </a:lnTo>
                <a:lnTo>
                  <a:pt x="2" y="0"/>
                </a:lnTo>
                <a:lnTo>
                  <a:pt x="0" y="0"/>
                </a:lnTo>
                <a:lnTo>
                  <a:pt x="0" y="1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8" name="Freeform 162"/>
          <p:cNvSpPr>
            <a:spLocks/>
          </p:cNvSpPr>
          <p:nvPr/>
        </p:nvSpPr>
        <p:spPr bwMode="auto">
          <a:xfrm>
            <a:off x="2725366" y="4378425"/>
            <a:ext cx="87312" cy="19050"/>
          </a:xfrm>
          <a:custGeom>
            <a:avLst/>
            <a:gdLst>
              <a:gd name="T0" fmla="*/ 0 w 60"/>
              <a:gd name="T1" fmla="*/ 2147483647 h 12"/>
              <a:gd name="T2" fmla="*/ 0 w 60"/>
              <a:gd name="T3" fmla="*/ 2147483647 h 12"/>
              <a:gd name="T4" fmla="*/ 2147483647 w 60"/>
              <a:gd name="T5" fmla="*/ 2147483647 h 12"/>
              <a:gd name="T6" fmla="*/ 2147483647 w 60"/>
              <a:gd name="T7" fmla="*/ 0 h 12"/>
              <a:gd name="T8" fmla="*/ 0 w 60"/>
              <a:gd name="T9" fmla="*/ 0 h 12"/>
              <a:gd name="T10" fmla="*/ 0 w 60"/>
              <a:gd name="T11" fmla="*/ 2147483647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0"/>
              <a:gd name="T19" fmla="*/ 0 h 12"/>
              <a:gd name="T20" fmla="*/ 60 w 60"/>
              <a:gd name="T21" fmla="*/ 12 h 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0" h="12">
                <a:moveTo>
                  <a:pt x="0" y="6"/>
                </a:moveTo>
                <a:lnTo>
                  <a:pt x="0" y="12"/>
                </a:lnTo>
                <a:lnTo>
                  <a:pt x="60" y="12"/>
                </a:lnTo>
                <a:lnTo>
                  <a:pt x="60" y="0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29" name="Freeform 163"/>
          <p:cNvSpPr>
            <a:spLocks/>
          </p:cNvSpPr>
          <p:nvPr/>
        </p:nvSpPr>
        <p:spPr bwMode="auto">
          <a:xfrm>
            <a:off x="2715841" y="4378425"/>
            <a:ext cx="9525" cy="19050"/>
          </a:xfrm>
          <a:custGeom>
            <a:avLst/>
            <a:gdLst>
              <a:gd name="T0" fmla="*/ 2147483647 w 6"/>
              <a:gd name="T1" fmla="*/ 0 h 12"/>
              <a:gd name="T2" fmla="*/ 2147483647 w 6"/>
              <a:gd name="T3" fmla="*/ 0 h 12"/>
              <a:gd name="T4" fmla="*/ 2147483647 w 6"/>
              <a:gd name="T5" fmla="*/ 2147483647 h 12"/>
              <a:gd name="T6" fmla="*/ 0 w 6"/>
              <a:gd name="T7" fmla="*/ 2147483647 h 12"/>
              <a:gd name="T8" fmla="*/ 0 w 6"/>
              <a:gd name="T9" fmla="*/ 2147483647 h 12"/>
              <a:gd name="T10" fmla="*/ 0 w 6"/>
              <a:gd name="T11" fmla="*/ 2147483647 h 12"/>
              <a:gd name="T12" fmla="*/ 2147483647 w 6"/>
              <a:gd name="T13" fmla="*/ 2147483647 h 12"/>
              <a:gd name="T14" fmla="*/ 2147483647 w 6"/>
              <a:gd name="T15" fmla="*/ 2147483647 h 12"/>
              <a:gd name="T16" fmla="*/ 2147483647 w 6"/>
              <a:gd name="T17" fmla="*/ 2147483647 h 12"/>
              <a:gd name="T18" fmla="*/ 2147483647 w 6"/>
              <a:gd name="T19" fmla="*/ 0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12"/>
              <a:gd name="T32" fmla="*/ 6 w 6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12">
                <a:moveTo>
                  <a:pt x="6" y="0"/>
                </a:moveTo>
                <a:lnTo>
                  <a:pt x="4" y="0"/>
                </a:lnTo>
                <a:lnTo>
                  <a:pt x="2" y="2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2" y="10"/>
                </a:lnTo>
                <a:lnTo>
                  <a:pt x="4" y="12"/>
                </a:lnTo>
                <a:lnTo>
                  <a:pt x="6" y="12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0" name="Freeform 164"/>
          <p:cNvSpPr>
            <a:spLocks/>
          </p:cNvSpPr>
          <p:nvPr/>
        </p:nvSpPr>
        <p:spPr bwMode="auto">
          <a:xfrm>
            <a:off x="2812678" y="4051400"/>
            <a:ext cx="9525" cy="19050"/>
          </a:xfrm>
          <a:custGeom>
            <a:avLst/>
            <a:gdLst>
              <a:gd name="T0" fmla="*/ 0 w 6"/>
              <a:gd name="T1" fmla="*/ 2147483647 h 12"/>
              <a:gd name="T2" fmla="*/ 2147483647 w 6"/>
              <a:gd name="T3" fmla="*/ 2147483647 h 12"/>
              <a:gd name="T4" fmla="*/ 2147483647 w 6"/>
              <a:gd name="T5" fmla="*/ 2147483647 h 12"/>
              <a:gd name="T6" fmla="*/ 2147483647 w 6"/>
              <a:gd name="T7" fmla="*/ 2147483647 h 12"/>
              <a:gd name="T8" fmla="*/ 2147483647 w 6"/>
              <a:gd name="T9" fmla="*/ 2147483647 h 12"/>
              <a:gd name="T10" fmla="*/ 2147483647 w 6"/>
              <a:gd name="T11" fmla="*/ 2147483647 h 12"/>
              <a:gd name="T12" fmla="*/ 2147483647 w 6"/>
              <a:gd name="T13" fmla="*/ 2147483647 h 12"/>
              <a:gd name="T14" fmla="*/ 2147483647 w 6"/>
              <a:gd name="T15" fmla="*/ 0 h 12"/>
              <a:gd name="T16" fmla="*/ 0 w 6"/>
              <a:gd name="T17" fmla="*/ 0 h 12"/>
              <a:gd name="T18" fmla="*/ 0 w 6"/>
              <a:gd name="T19" fmla="*/ 2147483647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12"/>
              <a:gd name="T32" fmla="*/ 6 w 6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12">
                <a:moveTo>
                  <a:pt x="0" y="12"/>
                </a:moveTo>
                <a:lnTo>
                  <a:pt x="2" y="12"/>
                </a:lnTo>
                <a:lnTo>
                  <a:pt x="4" y="10"/>
                </a:lnTo>
                <a:lnTo>
                  <a:pt x="4" y="8"/>
                </a:lnTo>
                <a:lnTo>
                  <a:pt x="6" y="6"/>
                </a:lnTo>
                <a:lnTo>
                  <a:pt x="4" y="4"/>
                </a:lnTo>
                <a:lnTo>
                  <a:pt x="4" y="2"/>
                </a:lnTo>
                <a:lnTo>
                  <a:pt x="2" y="0"/>
                </a:lnTo>
                <a:lnTo>
                  <a:pt x="0" y="0"/>
                </a:lnTo>
                <a:lnTo>
                  <a:pt x="0" y="1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1" name="Freeform 165"/>
          <p:cNvSpPr>
            <a:spLocks/>
          </p:cNvSpPr>
          <p:nvPr/>
        </p:nvSpPr>
        <p:spPr bwMode="auto">
          <a:xfrm>
            <a:off x="2725366" y="4051400"/>
            <a:ext cx="87312" cy="19050"/>
          </a:xfrm>
          <a:custGeom>
            <a:avLst/>
            <a:gdLst>
              <a:gd name="T0" fmla="*/ 0 w 60"/>
              <a:gd name="T1" fmla="*/ 2147483647 h 12"/>
              <a:gd name="T2" fmla="*/ 0 w 60"/>
              <a:gd name="T3" fmla="*/ 2147483647 h 12"/>
              <a:gd name="T4" fmla="*/ 2147483647 w 60"/>
              <a:gd name="T5" fmla="*/ 2147483647 h 12"/>
              <a:gd name="T6" fmla="*/ 2147483647 w 60"/>
              <a:gd name="T7" fmla="*/ 0 h 12"/>
              <a:gd name="T8" fmla="*/ 0 w 60"/>
              <a:gd name="T9" fmla="*/ 0 h 12"/>
              <a:gd name="T10" fmla="*/ 0 w 60"/>
              <a:gd name="T11" fmla="*/ 2147483647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0"/>
              <a:gd name="T19" fmla="*/ 0 h 12"/>
              <a:gd name="T20" fmla="*/ 60 w 60"/>
              <a:gd name="T21" fmla="*/ 12 h 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0" h="12">
                <a:moveTo>
                  <a:pt x="0" y="6"/>
                </a:moveTo>
                <a:lnTo>
                  <a:pt x="0" y="12"/>
                </a:lnTo>
                <a:lnTo>
                  <a:pt x="60" y="12"/>
                </a:lnTo>
                <a:lnTo>
                  <a:pt x="60" y="0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2" name="Freeform 166"/>
          <p:cNvSpPr>
            <a:spLocks/>
          </p:cNvSpPr>
          <p:nvPr/>
        </p:nvSpPr>
        <p:spPr bwMode="auto">
          <a:xfrm>
            <a:off x="2715841" y="4051400"/>
            <a:ext cx="9525" cy="19050"/>
          </a:xfrm>
          <a:custGeom>
            <a:avLst/>
            <a:gdLst>
              <a:gd name="T0" fmla="*/ 2147483647 w 6"/>
              <a:gd name="T1" fmla="*/ 0 h 12"/>
              <a:gd name="T2" fmla="*/ 2147483647 w 6"/>
              <a:gd name="T3" fmla="*/ 0 h 12"/>
              <a:gd name="T4" fmla="*/ 2147483647 w 6"/>
              <a:gd name="T5" fmla="*/ 2147483647 h 12"/>
              <a:gd name="T6" fmla="*/ 0 w 6"/>
              <a:gd name="T7" fmla="*/ 2147483647 h 12"/>
              <a:gd name="T8" fmla="*/ 0 w 6"/>
              <a:gd name="T9" fmla="*/ 2147483647 h 12"/>
              <a:gd name="T10" fmla="*/ 0 w 6"/>
              <a:gd name="T11" fmla="*/ 2147483647 h 12"/>
              <a:gd name="T12" fmla="*/ 2147483647 w 6"/>
              <a:gd name="T13" fmla="*/ 2147483647 h 12"/>
              <a:gd name="T14" fmla="*/ 2147483647 w 6"/>
              <a:gd name="T15" fmla="*/ 2147483647 h 12"/>
              <a:gd name="T16" fmla="*/ 2147483647 w 6"/>
              <a:gd name="T17" fmla="*/ 2147483647 h 12"/>
              <a:gd name="T18" fmla="*/ 2147483647 w 6"/>
              <a:gd name="T19" fmla="*/ 0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"/>
              <a:gd name="T31" fmla="*/ 0 h 12"/>
              <a:gd name="T32" fmla="*/ 6 w 6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" h="12">
                <a:moveTo>
                  <a:pt x="6" y="0"/>
                </a:moveTo>
                <a:lnTo>
                  <a:pt x="4" y="0"/>
                </a:lnTo>
                <a:lnTo>
                  <a:pt x="2" y="2"/>
                </a:lnTo>
                <a:lnTo>
                  <a:pt x="0" y="4"/>
                </a:lnTo>
                <a:lnTo>
                  <a:pt x="0" y="6"/>
                </a:lnTo>
                <a:lnTo>
                  <a:pt x="0" y="8"/>
                </a:lnTo>
                <a:lnTo>
                  <a:pt x="2" y="10"/>
                </a:lnTo>
                <a:lnTo>
                  <a:pt x="4" y="12"/>
                </a:lnTo>
                <a:lnTo>
                  <a:pt x="6" y="12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3" name="Freeform 167"/>
          <p:cNvSpPr>
            <a:spLocks/>
          </p:cNvSpPr>
          <p:nvPr/>
        </p:nvSpPr>
        <p:spPr bwMode="auto">
          <a:xfrm>
            <a:off x="3533403" y="4759425"/>
            <a:ext cx="17463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6"/>
                </a:lnTo>
                <a:lnTo>
                  <a:pt x="5" y="6"/>
                </a:lnTo>
                <a:lnTo>
                  <a:pt x="7" y="6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4" name="Freeform 168"/>
          <p:cNvSpPr>
            <a:spLocks/>
          </p:cNvSpPr>
          <p:nvPr/>
        </p:nvSpPr>
        <p:spPr bwMode="auto">
          <a:xfrm>
            <a:off x="3533403" y="4667350"/>
            <a:ext cx="17463" cy="92075"/>
          </a:xfrm>
          <a:custGeom>
            <a:avLst/>
            <a:gdLst>
              <a:gd name="T0" fmla="*/ 2147483647 w 11"/>
              <a:gd name="T1" fmla="*/ 0 h 58"/>
              <a:gd name="T2" fmla="*/ 0 w 11"/>
              <a:gd name="T3" fmla="*/ 0 h 58"/>
              <a:gd name="T4" fmla="*/ 0 w 11"/>
              <a:gd name="T5" fmla="*/ 2147483647 h 58"/>
              <a:gd name="T6" fmla="*/ 2147483647 w 11"/>
              <a:gd name="T7" fmla="*/ 2147483647 h 58"/>
              <a:gd name="T8" fmla="*/ 2147483647 w 11"/>
              <a:gd name="T9" fmla="*/ 0 h 58"/>
              <a:gd name="T10" fmla="*/ 2147483647 w 11"/>
              <a:gd name="T11" fmla="*/ 0 h 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58"/>
              <a:gd name="T20" fmla="*/ 11 w 11"/>
              <a:gd name="T21" fmla="*/ 58 h 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58">
                <a:moveTo>
                  <a:pt x="5" y="0"/>
                </a:moveTo>
                <a:lnTo>
                  <a:pt x="0" y="0"/>
                </a:lnTo>
                <a:lnTo>
                  <a:pt x="0" y="58"/>
                </a:lnTo>
                <a:lnTo>
                  <a:pt x="11" y="58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5" name="Freeform 169"/>
          <p:cNvSpPr>
            <a:spLocks/>
          </p:cNvSpPr>
          <p:nvPr/>
        </p:nvSpPr>
        <p:spPr bwMode="auto">
          <a:xfrm>
            <a:off x="3533403" y="4657825"/>
            <a:ext cx="17463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0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0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11" y="2"/>
                </a:lnTo>
                <a:lnTo>
                  <a:pt x="9" y="0"/>
                </a:lnTo>
                <a:lnTo>
                  <a:pt x="7" y="0"/>
                </a:lnTo>
                <a:lnTo>
                  <a:pt x="5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6" name="Freeform 170"/>
          <p:cNvSpPr>
            <a:spLocks/>
          </p:cNvSpPr>
          <p:nvPr/>
        </p:nvSpPr>
        <p:spPr bwMode="auto">
          <a:xfrm>
            <a:off x="3842966" y="4759425"/>
            <a:ext cx="17462" cy="9525"/>
          </a:xfrm>
          <a:custGeom>
            <a:avLst/>
            <a:gdLst>
              <a:gd name="T0" fmla="*/ 0 w 12"/>
              <a:gd name="T1" fmla="*/ 0 h 6"/>
              <a:gd name="T2" fmla="*/ 0 w 12"/>
              <a:gd name="T3" fmla="*/ 2147483647 h 6"/>
              <a:gd name="T4" fmla="*/ 2147483647 w 12"/>
              <a:gd name="T5" fmla="*/ 2147483647 h 6"/>
              <a:gd name="T6" fmla="*/ 2147483647 w 12"/>
              <a:gd name="T7" fmla="*/ 2147483647 h 6"/>
              <a:gd name="T8" fmla="*/ 2147483647 w 12"/>
              <a:gd name="T9" fmla="*/ 2147483647 h 6"/>
              <a:gd name="T10" fmla="*/ 2147483647 w 12"/>
              <a:gd name="T11" fmla="*/ 2147483647 h 6"/>
              <a:gd name="T12" fmla="*/ 2147483647 w 12"/>
              <a:gd name="T13" fmla="*/ 2147483647 h 6"/>
              <a:gd name="T14" fmla="*/ 2147483647 w 12"/>
              <a:gd name="T15" fmla="*/ 2147483647 h 6"/>
              <a:gd name="T16" fmla="*/ 2147483647 w 12"/>
              <a:gd name="T17" fmla="*/ 0 h 6"/>
              <a:gd name="T18" fmla="*/ 0 w 12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6"/>
              <a:gd name="T32" fmla="*/ 12 w 12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6"/>
                </a:lnTo>
                <a:lnTo>
                  <a:pt x="6" y="6"/>
                </a:lnTo>
                <a:lnTo>
                  <a:pt x="8" y="6"/>
                </a:lnTo>
                <a:lnTo>
                  <a:pt x="10" y="4"/>
                </a:lnTo>
                <a:lnTo>
                  <a:pt x="12" y="2"/>
                </a:lnTo>
                <a:lnTo>
                  <a:pt x="12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7" name="Freeform 171"/>
          <p:cNvSpPr>
            <a:spLocks/>
          </p:cNvSpPr>
          <p:nvPr/>
        </p:nvSpPr>
        <p:spPr bwMode="auto">
          <a:xfrm>
            <a:off x="3842966" y="4667350"/>
            <a:ext cx="17462" cy="92075"/>
          </a:xfrm>
          <a:custGeom>
            <a:avLst/>
            <a:gdLst>
              <a:gd name="T0" fmla="*/ 2147483647 w 12"/>
              <a:gd name="T1" fmla="*/ 0 h 58"/>
              <a:gd name="T2" fmla="*/ 0 w 12"/>
              <a:gd name="T3" fmla="*/ 0 h 58"/>
              <a:gd name="T4" fmla="*/ 0 w 12"/>
              <a:gd name="T5" fmla="*/ 2147483647 h 58"/>
              <a:gd name="T6" fmla="*/ 2147483647 w 12"/>
              <a:gd name="T7" fmla="*/ 2147483647 h 58"/>
              <a:gd name="T8" fmla="*/ 2147483647 w 12"/>
              <a:gd name="T9" fmla="*/ 0 h 58"/>
              <a:gd name="T10" fmla="*/ 2147483647 w 12"/>
              <a:gd name="T11" fmla="*/ 0 h 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"/>
              <a:gd name="T19" fmla="*/ 0 h 58"/>
              <a:gd name="T20" fmla="*/ 12 w 12"/>
              <a:gd name="T21" fmla="*/ 58 h 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" h="58">
                <a:moveTo>
                  <a:pt x="6" y="0"/>
                </a:moveTo>
                <a:lnTo>
                  <a:pt x="0" y="0"/>
                </a:lnTo>
                <a:lnTo>
                  <a:pt x="0" y="58"/>
                </a:lnTo>
                <a:lnTo>
                  <a:pt x="12" y="58"/>
                </a:lnTo>
                <a:lnTo>
                  <a:pt x="12" y="0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8" name="Freeform 172"/>
          <p:cNvSpPr>
            <a:spLocks/>
          </p:cNvSpPr>
          <p:nvPr/>
        </p:nvSpPr>
        <p:spPr bwMode="auto">
          <a:xfrm>
            <a:off x="3842966" y="4657825"/>
            <a:ext cx="17462" cy="9525"/>
          </a:xfrm>
          <a:custGeom>
            <a:avLst/>
            <a:gdLst>
              <a:gd name="T0" fmla="*/ 2147483647 w 12"/>
              <a:gd name="T1" fmla="*/ 2147483647 h 6"/>
              <a:gd name="T2" fmla="*/ 2147483647 w 12"/>
              <a:gd name="T3" fmla="*/ 2147483647 h 6"/>
              <a:gd name="T4" fmla="*/ 2147483647 w 12"/>
              <a:gd name="T5" fmla="*/ 0 h 6"/>
              <a:gd name="T6" fmla="*/ 2147483647 w 12"/>
              <a:gd name="T7" fmla="*/ 0 h 6"/>
              <a:gd name="T8" fmla="*/ 2147483647 w 12"/>
              <a:gd name="T9" fmla="*/ 0 h 6"/>
              <a:gd name="T10" fmla="*/ 2147483647 w 12"/>
              <a:gd name="T11" fmla="*/ 0 h 6"/>
              <a:gd name="T12" fmla="*/ 2147483647 w 12"/>
              <a:gd name="T13" fmla="*/ 0 h 6"/>
              <a:gd name="T14" fmla="*/ 0 w 12"/>
              <a:gd name="T15" fmla="*/ 2147483647 h 6"/>
              <a:gd name="T16" fmla="*/ 0 w 12"/>
              <a:gd name="T17" fmla="*/ 2147483647 h 6"/>
              <a:gd name="T18" fmla="*/ 2147483647 w 12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6"/>
              <a:gd name="T32" fmla="*/ 12 w 12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6">
                <a:moveTo>
                  <a:pt x="12" y="6"/>
                </a:moveTo>
                <a:lnTo>
                  <a:pt x="12" y="2"/>
                </a:lnTo>
                <a:lnTo>
                  <a:pt x="10" y="0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39" name="Freeform 173"/>
          <p:cNvSpPr>
            <a:spLocks/>
          </p:cNvSpPr>
          <p:nvPr/>
        </p:nvSpPr>
        <p:spPr bwMode="auto">
          <a:xfrm>
            <a:off x="4154116" y="4759425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6"/>
                </a:lnTo>
                <a:lnTo>
                  <a:pt x="6" y="6"/>
                </a:lnTo>
                <a:lnTo>
                  <a:pt x="8" y="6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0" name="Freeform 174"/>
          <p:cNvSpPr>
            <a:spLocks/>
          </p:cNvSpPr>
          <p:nvPr/>
        </p:nvSpPr>
        <p:spPr bwMode="auto">
          <a:xfrm>
            <a:off x="4154116" y="4667350"/>
            <a:ext cx="15875" cy="92075"/>
          </a:xfrm>
          <a:custGeom>
            <a:avLst/>
            <a:gdLst>
              <a:gd name="T0" fmla="*/ 2147483647 w 11"/>
              <a:gd name="T1" fmla="*/ 0 h 58"/>
              <a:gd name="T2" fmla="*/ 0 w 11"/>
              <a:gd name="T3" fmla="*/ 0 h 58"/>
              <a:gd name="T4" fmla="*/ 0 w 11"/>
              <a:gd name="T5" fmla="*/ 2147483647 h 58"/>
              <a:gd name="T6" fmla="*/ 2147483647 w 11"/>
              <a:gd name="T7" fmla="*/ 2147483647 h 58"/>
              <a:gd name="T8" fmla="*/ 2147483647 w 11"/>
              <a:gd name="T9" fmla="*/ 0 h 58"/>
              <a:gd name="T10" fmla="*/ 2147483647 w 11"/>
              <a:gd name="T11" fmla="*/ 0 h 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58"/>
              <a:gd name="T20" fmla="*/ 11 w 11"/>
              <a:gd name="T21" fmla="*/ 58 h 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58">
                <a:moveTo>
                  <a:pt x="6" y="0"/>
                </a:moveTo>
                <a:lnTo>
                  <a:pt x="0" y="0"/>
                </a:lnTo>
                <a:lnTo>
                  <a:pt x="0" y="58"/>
                </a:lnTo>
                <a:lnTo>
                  <a:pt x="11" y="58"/>
                </a:lnTo>
                <a:lnTo>
                  <a:pt x="11" y="0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1" name="Freeform 175"/>
          <p:cNvSpPr>
            <a:spLocks/>
          </p:cNvSpPr>
          <p:nvPr/>
        </p:nvSpPr>
        <p:spPr bwMode="auto">
          <a:xfrm>
            <a:off x="4154116" y="4657825"/>
            <a:ext cx="15875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0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0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11" y="2"/>
                </a:lnTo>
                <a:lnTo>
                  <a:pt x="9" y="0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2" name="Freeform 176"/>
          <p:cNvSpPr>
            <a:spLocks/>
          </p:cNvSpPr>
          <p:nvPr/>
        </p:nvSpPr>
        <p:spPr bwMode="auto">
          <a:xfrm>
            <a:off x="4465266" y="4759425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3" y="6"/>
                </a:lnTo>
                <a:lnTo>
                  <a:pt x="5" y="6"/>
                </a:lnTo>
                <a:lnTo>
                  <a:pt x="7" y="6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3" name="Freeform 177"/>
          <p:cNvSpPr>
            <a:spLocks/>
          </p:cNvSpPr>
          <p:nvPr/>
        </p:nvSpPr>
        <p:spPr bwMode="auto">
          <a:xfrm>
            <a:off x="4465266" y="4667350"/>
            <a:ext cx="15875" cy="92075"/>
          </a:xfrm>
          <a:custGeom>
            <a:avLst/>
            <a:gdLst>
              <a:gd name="T0" fmla="*/ 2147483647 w 11"/>
              <a:gd name="T1" fmla="*/ 0 h 58"/>
              <a:gd name="T2" fmla="*/ 0 w 11"/>
              <a:gd name="T3" fmla="*/ 0 h 58"/>
              <a:gd name="T4" fmla="*/ 0 w 11"/>
              <a:gd name="T5" fmla="*/ 2147483647 h 58"/>
              <a:gd name="T6" fmla="*/ 2147483647 w 11"/>
              <a:gd name="T7" fmla="*/ 2147483647 h 58"/>
              <a:gd name="T8" fmla="*/ 2147483647 w 11"/>
              <a:gd name="T9" fmla="*/ 0 h 58"/>
              <a:gd name="T10" fmla="*/ 2147483647 w 11"/>
              <a:gd name="T11" fmla="*/ 0 h 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58"/>
              <a:gd name="T20" fmla="*/ 11 w 11"/>
              <a:gd name="T21" fmla="*/ 58 h 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58">
                <a:moveTo>
                  <a:pt x="5" y="0"/>
                </a:moveTo>
                <a:lnTo>
                  <a:pt x="0" y="0"/>
                </a:lnTo>
                <a:lnTo>
                  <a:pt x="0" y="58"/>
                </a:lnTo>
                <a:lnTo>
                  <a:pt x="11" y="58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4" name="Freeform 178"/>
          <p:cNvSpPr>
            <a:spLocks/>
          </p:cNvSpPr>
          <p:nvPr/>
        </p:nvSpPr>
        <p:spPr bwMode="auto">
          <a:xfrm>
            <a:off x="4465266" y="4657825"/>
            <a:ext cx="15875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0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0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11" y="2"/>
                </a:lnTo>
                <a:lnTo>
                  <a:pt x="9" y="0"/>
                </a:lnTo>
                <a:lnTo>
                  <a:pt x="7" y="0"/>
                </a:lnTo>
                <a:lnTo>
                  <a:pt x="5" y="0"/>
                </a:lnTo>
                <a:lnTo>
                  <a:pt x="3" y="0"/>
                </a:lnTo>
                <a:lnTo>
                  <a:pt x="2" y="0"/>
                </a:lnTo>
                <a:lnTo>
                  <a:pt x="0" y="2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5" name="Freeform 179"/>
          <p:cNvSpPr>
            <a:spLocks/>
          </p:cNvSpPr>
          <p:nvPr/>
        </p:nvSpPr>
        <p:spPr bwMode="auto">
          <a:xfrm>
            <a:off x="4773241" y="4759425"/>
            <a:ext cx="15875" cy="9525"/>
          </a:xfrm>
          <a:custGeom>
            <a:avLst/>
            <a:gdLst>
              <a:gd name="T0" fmla="*/ 0 w 10"/>
              <a:gd name="T1" fmla="*/ 0 h 6"/>
              <a:gd name="T2" fmla="*/ 0 w 10"/>
              <a:gd name="T3" fmla="*/ 2147483647 h 6"/>
              <a:gd name="T4" fmla="*/ 0 w 10"/>
              <a:gd name="T5" fmla="*/ 2147483647 h 6"/>
              <a:gd name="T6" fmla="*/ 2147483647 w 10"/>
              <a:gd name="T7" fmla="*/ 2147483647 h 6"/>
              <a:gd name="T8" fmla="*/ 2147483647 w 10"/>
              <a:gd name="T9" fmla="*/ 2147483647 h 6"/>
              <a:gd name="T10" fmla="*/ 2147483647 w 10"/>
              <a:gd name="T11" fmla="*/ 2147483647 h 6"/>
              <a:gd name="T12" fmla="*/ 2147483647 w 10"/>
              <a:gd name="T13" fmla="*/ 2147483647 h 6"/>
              <a:gd name="T14" fmla="*/ 2147483647 w 10"/>
              <a:gd name="T15" fmla="*/ 2147483647 h 6"/>
              <a:gd name="T16" fmla="*/ 2147483647 w 10"/>
              <a:gd name="T17" fmla="*/ 0 h 6"/>
              <a:gd name="T18" fmla="*/ 0 w 10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"/>
              <a:gd name="T31" fmla="*/ 0 h 6"/>
              <a:gd name="T32" fmla="*/ 10 w 10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" h="6">
                <a:moveTo>
                  <a:pt x="0" y="0"/>
                </a:moveTo>
                <a:lnTo>
                  <a:pt x="0" y="2"/>
                </a:lnTo>
                <a:lnTo>
                  <a:pt x="0" y="4"/>
                </a:lnTo>
                <a:lnTo>
                  <a:pt x="2" y="6"/>
                </a:lnTo>
                <a:lnTo>
                  <a:pt x="4" y="6"/>
                </a:lnTo>
                <a:lnTo>
                  <a:pt x="8" y="6"/>
                </a:lnTo>
                <a:lnTo>
                  <a:pt x="10" y="4"/>
                </a:lnTo>
                <a:lnTo>
                  <a:pt x="10" y="2"/>
                </a:lnTo>
                <a:lnTo>
                  <a:pt x="10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6" name="Freeform 180"/>
          <p:cNvSpPr>
            <a:spLocks/>
          </p:cNvSpPr>
          <p:nvPr/>
        </p:nvSpPr>
        <p:spPr bwMode="auto">
          <a:xfrm>
            <a:off x="4773241" y="4667350"/>
            <a:ext cx="15875" cy="92075"/>
          </a:xfrm>
          <a:custGeom>
            <a:avLst/>
            <a:gdLst>
              <a:gd name="T0" fmla="*/ 2147483647 w 10"/>
              <a:gd name="T1" fmla="*/ 0 h 58"/>
              <a:gd name="T2" fmla="*/ 0 w 10"/>
              <a:gd name="T3" fmla="*/ 0 h 58"/>
              <a:gd name="T4" fmla="*/ 0 w 10"/>
              <a:gd name="T5" fmla="*/ 2147483647 h 58"/>
              <a:gd name="T6" fmla="*/ 2147483647 w 10"/>
              <a:gd name="T7" fmla="*/ 2147483647 h 58"/>
              <a:gd name="T8" fmla="*/ 2147483647 w 10"/>
              <a:gd name="T9" fmla="*/ 0 h 58"/>
              <a:gd name="T10" fmla="*/ 2147483647 w 10"/>
              <a:gd name="T11" fmla="*/ 0 h 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"/>
              <a:gd name="T19" fmla="*/ 0 h 58"/>
              <a:gd name="T20" fmla="*/ 10 w 10"/>
              <a:gd name="T21" fmla="*/ 58 h 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" h="58">
                <a:moveTo>
                  <a:pt x="4" y="0"/>
                </a:moveTo>
                <a:lnTo>
                  <a:pt x="0" y="0"/>
                </a:lnTo>
                <a:lnTo>
                  <a:pt x="0" y="58"/>
                </a:lnTo>
                <a:lnTo>
                  <a:pt x="10" y="58"/>
                </a:lnTo>
                <a:lnTo>
                  <a:pt x="10" y="0"/>
                </a:lnTo>
                <a:lnTo>
                  <a:pt x="4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7" name="Freeform 181"/>
          <p:cNvSpPr>
            <a:spLocks/>
          </p:cNvSpPr>
          <p:nvPr/>
        </p:nvSpPr>
        <p:spPr bwMode="auto">
          <a:xfrm>
            <a:off x="4773241" y="4657825"/>
            <a:ext cx="15875" cy="9525"/>
          </a:xfrm>
          <a:custGeom>
            <a:avLst/>
            <a:gdLst>
              <a:gd name="T0" fmla="*/ 2147483647 w 10"/>
              <a:gd name="T1" fmla="*/ 2147483647 h 6"/>
              <a:gd name="T2" fmla="*/ 2147483647 w 10"/>
              <a:gd name="T3" fmla="*/ 2147483647 h 6"/>
              <a:gd name="T4" fmla="*/ 2147483647 w 10"/>
              <a:gd name="T5" fmla="*/ 0 h 6"/>
              <a:gd name="T6" fmla="*/ 2147483647 w 10"/>
              <a:gd name="T7" fmla="*/ 0 h 6"/>
              <a:gd name="T8" fmla="*/ 2147483647 w 10"/>
              <a:gd name="T9" fmla="*/ 0 h 6"/>
              <a:gd name="T10" fmla="*/ 2147483647 w 10"/>
              <a:gd name="T11" fmla="*/ 0 h 6"/>
              <a:gd name="T12" fmla="*/ 0 w 10"/>
              <a:gd name="T13" fmla="*/ 0 h 6"/>
              <a:gd name="T14" fmla="*/ 0 w 10"/>
              <a:gd name="T15" fmla="*/ 2147483647 h 6"/>
              <a:gd name="T16" fmla="*/ 0 w 10"/>
              <a:gd name="T17" fmla="*/ 2147483647 h 6"/>
              <a:gd name="T18" fmla="*/ 2147483647 w 10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"/>
              <a:gd name="T31" fmla="*/ 0 h 6"/>
              <a:gd name="T32" fmla="*/ 10 w 10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" h="6">
                <a:moveTo>
                  <a:pt x="10" y="6"/>
                </a:moveTo>
                <a:lnTo>
                  <a:pt x="10" y="2"/>
                </a:lnTo>
                <a:lnTo>
                  <a:pt x="10" y="0"/>
                </a:lnTo>
                <a:lnTo>
                  <a:pt x="8" y="0"/>
                </a:lnTo>
                <a:lnTo>
                  <a:pt x="4" y="0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6"/>
                </a:lnTo>
                <a:lnTo>
                  <a:pt x="10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8" name="Freeform 182"/>
          <p:cNvSpPr>
            <a:spLocks/>
          </p:cNvSpPr>
          <p:nvPr/>
        </p:nvSpPr>
        <p:spPr bwMode="auto">
          <a:xfrm>
            <a:off x="5081216" y="4759425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4" y="6"/>
                </a:lnTo>
                <a:lnTo>
                  <a:pt x="6" y="6"/>
                </a:lnTo>
                <a:lnTo>
                  <a:pt x="8" y="6"/>
                </a:lnTo>
                <a:lnTo>
                  <a:pt x="9" y="4"/>
                </a:lnTo>
                <a:lnTo>
                  <a:pt x="11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49" name="Freeform 183"/>
          <p:cNvSpPr>
            <a:spLocks/>
          </p:cNvSpPr>
          <p:nvPr/>
        </p:nvSpPr>
        <p:spPr bwMode="auto">
          <a:xfrm>
            <a:off x="5081216" y="4667350"/>
            <a:ext cx="15875" cy="92075"/>
          </a:xfrm>
          <a:custGeom>
            <a:avLst/>
            <a:gdLst>
              <a:gd name="T0" fmla="*/ 2147483647 w 11"/>
              <a:gd name="T1" fmla="*/ 0 h 58"/>
              <a:gd name="T2" fmla="*/ 0 w 11"/>
              <a:gd name="T3" fmla="*/ 0 h 58"/>
              <a:gd name="T4" fmla="*/ 0 w 11"/>
              <a:gd name="T5" fmla="*/ 2147483647 h 58"/>
              <a:gd name="T6" fmla="*/ 2147483647 w 11"/>
              <a:gd name="T7" fmla="*/ 2147483647 h 58"/>
              <a:gd name="T8" fmla="*/ 2147483647 w 11"/>
              <a:gd name="T9" fmla="*/ 0 h 58"/>
              <a:gd name="T10" fmla="*/ 2147483647 w 11"/>
              <a:gd name="T11" fmla="*/ 0 h 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58"/>
              <a:gd name="T20" fmla="*/ 11 w 11"/>
              <a:gd name="T21" fmla="*/ 58 h 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58">
                <a:moveTo>
                  <a:pt x="6" y="0"/>
                </a:moveTo>
                <a:lnTo>
                  <a:pt x="0" y="0"/>
                </a:lnTo>
                <a:lnTo>
                  <a:pt x="0" y="58"/>
                </a:lnTo>
                <a:lnTo>
                  <a:pt x="11" y="58"/>
                </a:lnTo>
                <a:lnTo>
                  <a:pt x="11" y="0"/>
                </a:lnTo>
                <a:lnTo>
                  <a:pt x="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0" name="Freeform 184"/>
          <p:cNvSpPr>
            <a:spLocks/>
          </p:cNvSpPr>
          <p:nvPr/>
        </p:nvSpPr>
        <p:spPr bwMode="auto">
          <a:xfrm>
            <a:off x="5081216" y="4657825"/>
            <a:ext cx="15875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0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0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11" y="2"/>
                </a:lnTo>
                <a:lnTo>
                  <a:pt x="9" y="0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1" name="Freeform 185"/>
          <p:cNvSpPr>
            <a:spLocks/>
          </p:cNvSpPr>
          <p:nvPr/>
        </p:nvSpPr>
        <p:spPr bwMode="auto">
          <a:xfrm>
            <a:off x="5392366" y="4759425"/>
            <a:ext cx="15875" cy="9525"/>
          </a:xfrm>
          <a:custGeom>
            <a:avLst/>
            <a:gdLst>
              <a:gd name="T0" fmla="*/ 0 w 11"/>
              <a:gd name="T1" fmla="*/ 0 h 6"/>
              <a:gd name="T2" fmla="*/ 0 w 11"/>
              <a:gd name="T3" fmla="*/ 2147483647 h 6"/>
              <a:gd name="T4" fmla="*/ 2147483647 w 11"/>
              <a:gd name="T5" fmla="*/ 2147483647 h 6"/>
              <a:gd name="T6" fmla="*/ 2147483647 w 11"/>
              <a:gd name="T7" fmla="*/ 2147483647 h 6"/>
              <a:gd name="T8" fmla="*/ 2147483647 w 11"/>
              <a:gd name="T9" fmla="*/ 2147483647 h 6"/>
              <a:gd name="T10" fmla="*/ 2147483647 w 11"/>
              <a:gd name="T11" fmla="*/ 2147483647 h 6"/>
              <a:gd name="T12" fmla="*/ 2147483647 w 11"/>
              <a:gd name="T13" fmla="*/ 2147483647 h 6"/>
              <a:gd name="T14" fmla="*/ 2147483647 w 11"/>
              <a:gd name="T15" fmla="*/ 2147483647 h 6"/>
              <a:gd name="T16" fmla="*/ 2147483647 w 11"/>
              <a:gd name="T17" fmla="*/ 0 h 6"/>
              <a:gd name="T18" fmla="*/ 0 w 11"/>
              <a:gd name="T19" fmla="*/ 0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0" y="0"/>
                </a:moveTo>
                <a:lnTo>
                  <a:pt x="0" y="2"/>
                </a:lnTo>
                <a:lnTo>
                  <a:pt x="2" y="4"/>
                </a:lnTo>
                <a:lnTo>
                  <a:pt x="3" y="6"/>
                </a:lnTo>
                <a:lnTo>
                  <a:pt x="5" y="6"/>
                </a:lnTo>
                <a:lnTo>
                  <a:pt x="7" y="6"/>
                </a:lnTo>
                <a:lnTo>
                  <a:pt x="9" y="4"/>
                </a:lnTo>
                <a:lnTo>
                  <a:pt x="9" y="2"/>
                </a:lnTo>
                <a:lnTo>
                  <a:pt x="11" y="0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2" name="Freeform 186"/>
          <p:cNvSpPr>
            <a:spLocks/>
          </p:cNvSpPr>
          <p:nvPr/>
        </p:nvSpPr>
        <p:spPr bwMode="auto">
          <a:xfrm>
            <a:off x="5392366" y="4667350"/>
            <a:ext cx="15875" cy="92075"/>
          </a:xfrm>
          <a:custGeom>
            <a:avLst/>
            <a:gdLst>
              <a:gd name="T0" fmla="*/ 2147483647 w 11"/>
              <a:gd name="T1" fmla="*/ 0 h 58"/>
              <a:gd name="T2" fmla="*/ 0 w 11"/>
              <a:gd name="T3" fmla="*/ 0 h 58"/>
              <a:gd name="T4" fmla="*/ 0 w 11"/>
              <a:gd name="T5" fmla="*/ 2147483647 h 58"/>
              <a:gd name="T6" fmla="*/ 2147483647 w 11"/>
              <a:gd name="T7" fmla="*/ 2147483647 h 58"/>
              <a:gd name="T8" fmla="*/ 2147483647 w 11"/>
              <a:gd name="T9" fmla="*/ 0 h 58"/>
              <a:gd name="T10" fmla="*/ 2147483647 w 11"/>
              <a:gd name="T11" fmla="*/ 0 h 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58"/>
              <a:gd name="T20" fmla="*/ 11 w 11"/>
              <a:gd name="T21" fmla="*/ 58 h 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58">
                <a:moveTo>
                  <a:pt x="5" y="0"/>
                </a:moveTo>
                <a:lnTo>
                  <a:pt x="0" y="0"/>
                </a:lnTo>
                <a:lnTo>
                  <a:pt x="0" y="58"/>
                </a:lnTo>
                <a:lnTo>
                  <a:pt x="11" y="58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3" name="Freeform 187"/>
          <p:cNvSpPr>
            <a:spLocks/>
          </p:cNvSpPr>
          <p:nvPr/>
        </p:nvSpPr>
        <p:spPr bwMode="auto">
          <a:xfrm>
            <a:off x="5392366" y="4657825"/>
            <a:ext cx="15875" cy="9525"/>
          </a:xfrm>
          <a:custGeom>
            <a:avLst/>
            <a:gdLst>
              <a:gd name="T0" fmla="*/ 2147483647 w 11"/>
              <a:gd name="T1" fmla="*/ 2147483647 h 6"/>
              <a:gd name="T2" fmla="*/ 2147483647 w 11"/>
              <a:gd name="T3" fmla="*/ 2147483647 h 6"/>
              <a:gd name="T4" fmla="*/ 2147483647 w 11"/>
              <a:gd name="T5" fmla="*/ 0 h 6"/>
              <a:gd name="T6" fmla="*/ 2147483647 w 11"/>
              <a:gd name="T7" fmla="*/ 0 h 6"/>
              <a:gd name="T8" fmla="*/ 2147483647 w 11"/>
              <a:gd name="T9" fmla="*/ 0 h 6"/>
              <a:gd name="T10" fmla="*/ 2147483647 w 11"/>
              <a:gd name="T11" fmla="*/ 0 h 6"/>
              <a:gd name="T12" fmla="*/ 2147483647 w 11"/>
              <a:gd name="T13" fmla="*/ 0 h 6"/>
              <a:gd name="T14" fmla="*/ 0 w 11"/>
              <a:gd name="T15" fmla="*/ 2147483647 h 6"/>
              <a:gd name="T16" fmla="*/ 0 w 11"/>
              <a:gd name="T17" fmla="*/ 2147483647 h 6"/>
              <a:gd name="T18" fmla="*/ 2147483647 w 11"/>
              <a:gd name="T19" fmla="*/ 2147483647 h 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6"/>
              <a:gd name="T32" fmla="*/ 11 w 11"/>
              <a:gd name="T33" fmla="*/ 6 h 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6">
                <a:moveTo>
                  <a:pt x="11" y="6"/>
                </a:moveTo>
                <a:lnTo>
                  <a:pt x="9" y="2"/>
                </a:lnTo>
                <a:lnTo>
                  <a:pt x="9" y="0"/>
                </a:lnTo>
                <a:lnTo>
                  <a:pt x="7" y="0"/>
                </a:lnTo>
                <a:lnTo>
                  <a:pt x="5" y="0"/>
                </a:lnTo>
                <a:lnTo>
                  <a:pt x="3" y="0"/>
                </a:lnTo>
                <a:lnTo>
                  <a:pt x="2" y="0"/>
                </a:lnTo>
                <a:lnTo>
                  <a:pt x="0" y="2"/>
                </a:lnTo>
                <a:lnTo>
                  <a:pt x="0" y="6"/>
                </a:lnTo>
                <a:lnTo>
                  <a:pt x="11" y="6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54" name="Rectangle 188"/>
          <p:cNvSpPr>
            <a:spLocks noChangeArrowheads="1"/>
          </p:cNvSpPr>
          <p:nvPr/>
        </p:nvSpPr>
        <p:spPr bwMode="auto">
          <a:xfrm>
            <a:off x="2511053" y="4311750"/>
            <a:ext cx="177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0.5</a:t>
            </a:r>
            <a:endParaRPr lang="en-US"/>
          </a:p>
        </p:txBody>
      </p:sp>
      <p:sp>
        <p:nvSpPr>
          <p:cNvPr id="32955" name="Rectangle 189"/>
          <p:cNvSpPr>
            <a:spLocks noChangeArrowheads="1"/>
          </p:cNvSpPr>
          <p:nvPr/>
        </p:nvSpPr>
        <p:spPr bwMode="auto">
          <a:xfrm>
            <a:off x="2336428" y="3697387"/>
            <a:ext cx="3921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dB/km</a:t>
            </a:r>
            <a:endParaRPr lang="en-US"/>
          </a:p>
        </p:txBody>
      </p:sp>
      <p:sp>
        <p:nvSpPr>
          <p:cNvPr id="32956" name="Rectangle 190"/>
          <p:cNvSpPr>
            <a:spLocks noChangeArrowheads="1"/>
          </p:cNvSpPr>
          <p:nvPr/>
        </p:nvSpPr>
        <p:spPr bwMode="auto">
          <a:xfrm>
            <a:off x="2511053" y="3984725"/>
            <a:ext cx="1778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1.0</a:t>
            </a:r>
            <a:endParaRPr lang="en-US"/>
          </a:p>
        </p:txBody>
      </p:sp>
      <p:sp>
        <p:nvSpPr>
          <p:cNvPr id="32957" name="Rectangle 191"/>
          <p:cNvSpPr>
            <a:spLocks noChangeArrowheads="1"/>
          </p:cNvSpPr>
          <p:nvPr/>
        </p:nvSpPr>
        <p:spPr bwMode="auto">
          <a:xfrm>
            <a:off x="4076328" y="3595787"/>
            <a:ext cx="1778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1.3</a:t>
            </a:r>
            <a:endParaRPr lang="en-US"/>
          </a:p>
        </p:txBody>
      </p:sp>
      <p:sp>
        <p:nvSpPr>
          <p:cNvPr id="32958" name="Rectangle 192"/>
          <p:cNvSpPr>
            <a:spLocks noChangeArrowheads="1"/>
          </p:cNvSpPr>
          <p:nvPr/>
        </p:nvSpPr>
        <p:spPr bwMode="auto">
          <a:xfrm>
            <a:off x="5654303" y="4616550"/>
            <a:ext cx="1793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ymbol" charset="0"/>
              </a:rPr>
              <a:t>lm</a:t>
            </a:r>
            <a:endParaRPr lang="en-US" dirty="0"/>
          </a:p>
        </p:txBody>
      </p:sp>
      <p:sp>
        <p:nvSpPr>
          <p:cNvPr id="32959" name="Rectangle 193"/>
          <p:cNvSpPr>
            <a:spLocks noChangeArrowheads="1"/>
          </p:cNvSpPr>
          <p:nvPr/>
        </p:nvSpPr>
        <p:spPr bwMode="auto">
          <a:xfrm>
            <a:off x="5732091" y="4645125"/>
            <a:ext cx="1492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/m</a:t>
            </a:r>
            <a:endParaRPr lang="en-US"/>
          </a:p>
        </p:txBody>
      </p:sp>
      <p:sp>
        <p:nvSpPr>
          <p:cNvPr id="32960" name="Freeform 194"/>
          <p:cNvSpPr>
            <a:spLocks/>
          </p:cNvSpPr>
          <p:nvPr/>
        </p:nvSpPr>
        <p:spPr bwMode="auto">
          <a:xfrm>
            <a:off x="2836491" y="4768950"/>
            <a:ext cx="15875" cy="14287"/>
          </a:xfrm>
          <a:custGeom>
            <a:avLst/>
            <a:gdLst>
              <a:gd name="T0" fmla="*/ 2147483647 w 11"/>
              <a:gd name="T1" fmla="*/ 0 h 9"/>
              <a:gd name="T2" fmla="*/ 0 w 11"/>
              <a:gd name="T3" fmla="*/ 2147483647 h 9"/>
              <a:gd name="T4" fmla="*/ 0 w 11"/>
              <a:gd name="T5" fmla="*/ 2147483647 h 9"/>
              <a:gd name="T6" fmla="*/ 2147483647 w 11"/>
              <a:gd name="T7" fmla="*/ 2147483647 h 9"/>
              <a:gd name="T8" fmla="*/ 2147483647 w 11"/>
              <a:gd name="T9" fmla="*/ 2147483647 h 9"/>
              <a:gd name="T10" fmla="*/ 2147483647 w 11"/>
              <a:gd name="T11" fmla="*/ 2147483647 h 9"/>
              <a:gd name="T12" fmla="*/ 2147483647 w 11"/>
              <a:gd name="T13" fmla="*/ 2147483647 h 9"/>
              <a:gd name="T14" fmla="*/ 2147483647 w 11"/>
              <a:gd name="T15" fmla="*/ 2147483647 h 9"/>
              <a:gd name="T16" fmla="*/ 2147483647 w 11"/>
              <a:gd name="T17" fmla="*/ 2147483647 h 9"/>
              <a:gd name="T18" fmla="*/ 2147483647 w 11"/>
              <a:gd name="T19" fmla="*/ 0 h 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9"/>
              <a:gd name="T32" fmla="*/ 11 w 11"/>
              <a:gd name="T33" fmla="*/ 9 h 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9">
                <a:moveTo>
                  <a:pt x="1" y="0"/>
                </a:moveTo>
                <a:lnTo>
                  <a:pt x="0" y="4"/>
                </a:lnTo>
                <a:lnTo>
                  <a:pt x="0" y="5"/>
                </a:lnTo>
                <a:lnTo>
                  <a:pt x="1" y="7"/>
                </a:lnTo>
                <a:lnTo>
                  <a:pt x="3" y="7"/>
                </a:lnTo>
                <a:lnTo>
                  <a:pt x="5" y="9"/>
                </a:lnTo>
                <a:lnTo>
                  <a:pt x="7" y="9"/>
                </a:lnTo>
                <a:lnTo>
                  <a:pt x="9" y="7"/>
                </a:lnTo>
                <a:lnTo>
                  <a:pt x="11" y="5"/>
                </a:lnTo>
                <a:lnTo>
                  <a:pt x="1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1" name="Freeform 195"/>
          <p:cNvSpPr>
            <a:spLocks/>
          </p:cNvSpPr>
          <p:nvPr/>
        </p:nvSpPr>
        <p:spPr bwMode="auto">
          <a:xfrm>
            <a:off x="2838078" y="4645125"/>
            <a:ext cx="77788" cy="131762"/>
          </a:xfrm>
          <a:custGeom>
            <a:avLst/>
            <a:gdLst>
              <a:gd name="T0" fmla="*/ 2147483647 w 53"/>
              <a:gd name="T1" fmla="*/ 2147483647 h 83"/>
              <a:gd name="T2" fmla="*/ 2147483647 w 53"/>
              <a:gd name="T3" fmla="*/ 0 h 83"/>
              <a:gd name="T4" fmla="*/ 0 w 53"/>
              <a:gd name="T5" fmla="*/ 2147483647 h 83"/>
              <a:gd name="T6" fmla="*/ 2147483647 w 53"/>
              <a:gd name="T7" fmla="*/ 2147483647 h 83"/>
              <a:gd name="T8" fmla="*/ 2147483647 w 53"/>
              <a:gd name="T9" fmla="*/ 2147483647 h 83"/>
              <a:gd name="T10" fmla="*/ 2147483647 w 53"/>
              <a:gd name="T11" fmla="*/ 2147483647 h 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"/>
              <a:gd name="T19" fmla="*/ 0 h 83"/>
              <a:gd name="T20" fmla="*/ 53 w 53"/>
              <a:gd name="T21" fmla="*/ 83 h 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" h="83">
                <a:moveTo>
                  <a:pt x="50" y="4"/>
                </a:moveTo>
                <a:lnTo>
                  <a:pt x="44" y="0"/>
                </a:lnTo>
                <a:lnTo>
                  <a:pt x="0" y="78"/>
                </a:lnTo>
                <a:lnTo>
                  <a:pt x="10" y="83"/>
                </a:lnTo>
                <a:lnTo>
                  <a:pt x="53" y="6"/>
                </a:lnTo>
                <a:lnTo>
                  <a:pt x="50" y="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2" name="Freeform 196"/>
          <p:cNvSpPr>
            <a:spLocks/>
          </p:cNvSpPr>
          <p:nvPr/>
        </p:nvSpPr>
        <p:spPr bwMode="auto">
          <a:xfrm>
            <a:off x="2903166" y="4641950"/>
            <a:ext cx="15875" cy="12700"/>
          </a:xfrm>
          <a:custGeom>
            <a:avLst/>
            <a:gdLst>
              <a:gd name="T0" fmla="*/ 2147483647 w 11"/>
              <a:gd name="T1" fmla="*/ 2147483647 h 8"/>
              <a:gd name="T2" fmla="*/ 2147483647 w 11"/>
              <a:gd name="T3" fmla="*/ 2147483647 h 8"/>
              <a:gd name="T4" fmla="*/ 2147483647 w 11"/>
              <a:gd name="T5" fmla="*/ 2147483647 h 8"/>
              <a:gd name="T6" fmla="*/ 2147483647 w 11"/>
              <a:gd name="T7" fmla="*/ 2147483647 h 8"/>
              <a:gd name="T8" fmla="*/ 2147483647 w 11"/>
              <a:gd name="T9" fmla="*/ 0 h 8"/>
              <a:gd name="T10" fmla="*/ 2147483647 w 11"/>
              <a:gd name="T11" fmla="*/ 0 h 8"/>
              <a:gd name="T12" fmla="*/ 2147483647 w 11"/>
              <a:gd name="T13" fmla="*/ 0 h 8"/>
              <a:gd name="T14" fmla="*/ 2147483647 w 11"/>
              <a:gd name="T15" fmla="*/ 0 h 8"/>
              <a:gd name="T16" fmla="*/ 0 w 11"/>
              <a:gd name="T17" fmla="*/ 2147483647 h 8"/>
              <a:gd name="T18" fmla="*/ 2147483647 w 11"/>
              <a:gd name="T19" fmla="*/ 2147483647 h 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8"/>
              <a:gd name="T32" fmla="*/ 11 w 11"/>
              <a:gd name="T33" fmla="*/ 8 h 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8">
                <a:moveTo>
                  <a:pt x="9" y="8"/>
                </a:moveTo>
                <a:lnTo>
                  <a:pt x="11" y="6"/>
                </a:lnTo>
                <a:lnTo>
                  <a:pt x="11" y="4"/>
                </a:lnTo>
                <a:lnTo>
                  <a:pt x="9" y="2"/>
                </a:lnTo>
                <a:lnTo>
                  <a:pt x="7" y="0"/>
                </a:lnTo>
                <a:lnTo>
                  <a:pt x="6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9" y="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3" name="Freeform 197"/>
          <p:cNvSpPr>
            <a:spLocks/>
          </p:cNvSpPr>
          <p:nvPr/>
        </p:nvSpPr>
        <p:spPr bwMode="auto">
          <a:xfrm>
            <a:off x="2880941" y="4768950"/>
            <a:ext cx="15875" cy="14287"/>
          </a:xfrm>
          <a:custGeom>
            <a:avLst/>
            <a:gdLst>
              <a:gd name="T0" fmla="*/ 2147483647 w 11"/>
              <a:gd name="T1" fmla="*/ 0 h 9"/>
              <a:gd name="T2" fmla="*/ 0 w 11"/>
              <a:gd name="T3" fmla="*/ 2147483647 h 9"/>
              <a:gd name="T4" fmla="*/ 0 w 11"/>
              <a:gd name="T5" fmla="*/ 2147483647 h 9"/>
              <a:gd name="T6" fmla="*/ 2147483647 w 11"/>
              <a:gd name="T7" fmla="*/ 2147483647 h 9"/>
              <a:gd name="T8" fmla="*/ 2147483647 w 11"/>
              <a:gd name="T9" fmla="*/ 2147483647 h 9"/>
              <a:gd name="T10" fmla="*/ 2147483647 w 11"/>
              <a:gd name="T11" fmla="*/ 2147483647 h 9"/>
              <a:gd name="T12" fmla="*/ 2147483647 w 11"/>
              <a:gd name="T13" fmla="*/ 2147483647 h 9"/>
              <a:gd name="T14" fmla="*/ 2147483647 w 11"/>
              <a:gd name="T15" fmla="*/ 2147483647 h 9"/>
              <a:gd name="T16" fmla="*/ 2147483647 w 11"/>
              <a:gd name="T17" fmla="*/ 2147483647 h 9"/>
              <a:gd name="T18" fmla="*/ 2147483647 w 11"/>
              <a:gd name="T19" fmla="*/ 0 h 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9"/>
              <a:gd name="T32" fmla="*/ 11 w 11"/>
              <a:gd name="T33" fmla="*/ 9 h 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9">
                <a:moveTo>
                  <a:pt x="2" y="0"/>
                </a:moveTo>
                <a:lnTo>
                  <a:pt x="0" y="4"/>
                </a:lnTo>
                <a:lnTo>
                  <a:pt x="0" y="5"/>
                </a:lnTo>
                <a:lnTo>
                  <a:pt x="2" y="7"/>
                </a:lnTo>
                <a:lnTo>
                  <a:pt x="4" y="7"/>
                </a:lnTo>
                <a:lnTo>
                  <a:pt x="5" y="9"/>
                </a:lnTo>
                <a:lnTo>
                  <a:pt x="7" y="9"/>
                </a:lnTo>
                <a:lnTo>
                  <a:pt x="9" y="7"/>
                </a:lnTo>
                <a:lnTo>
                  <a:pt x="11" y="5"/>
                </a:lnTo>
                <a:lnTo>
                  <a:pt x="2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4" name="Freeform 198"/>
          <p:cNvSpPr>
            <a:spLocks/>
          </p:cNvSpPr>
          <p:nvPr/>
        </p:nvSpPr>
        <p:spPr bwMode="auto">
          <a:xfrm>
            <a:off x="2884116" y="4645125"/>
            <a:ext cx="77787" cy="131762"/>
          </a:xfrm>
          <a:custGeom>
            <a:avLst/>
            <a:gdLst>
              <a:gd name="T0" fmla="*/ 2147483647 w 53"/>
              <a:gd name="T1" fmla="*/ 2147483647 h 83"/>
              <a:gd name="T2" fmla="*/ 2147483647 w 53"/>
              <a:gd name="T3" fmla="*/ 0 h 83"/>
              <a:gd name="T4" fmla="*/ 0 w 53"/>
              <a:gd name="T5" fmla="*/ 2147483647 h 83"/>
              <a:gd name="T6" fmla="*/ 2147483647 w 53"/>
              <a:gd name="T7" fmla="*/ 2147483647 h 83"/>
              <a:gd name="T8" fmla="*/ 2147483647 w 53"/>
              <a:gd name="T9" fmla="*/ 2147483647 h 83"/>
              <a:gd name="T10" fmla="*/ 2147483647 w 53"/>
              <a:gd name="T11" fmla="*/ 2147483647 h 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"/>
              <a:gd name="T19" fmla="*/ 0 h 83"/>
              <a:gd name="T20" fmla="*/ 53 w 53"/>
              <a:gd name="T21" fmla="*/ 83 h 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" h="83">
                <a:moveTo>
                  <a:pt x="49" y="4"/>
                </a:moveTo>
                <a:lnTo>
                  <a:pt x="43" y="0"/>
                </a:lnTo>
                <a:lnTo>
                  <a:pt x="0" y="78"/>
                </a:lnTo>
                <a:lnTo>
                  <a:pt x="9" y="83"/>
                </a:lnTo>
                <a:lnTo>
                  <a:pt x="53" y="6"/>
                </a:lnTo>
                <a:lnTo>
                  <a:pt x="49" y="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5" name="Freeform 199"/>
          <p:cNvSpPr>
            <a:spLocks/>
          </p:cNvSpPr>
          <p:nvPr/>
        </p:nvSpPr>
        <p:spPr bwMode="auto">
          <a:xfrm>
            <a:off x="2946028" y="4641950"/>
            <a:ext cx="15875" cy="12700"/>
          </a:xfrm>
          <a:custGeom>
            <a:avLst/>
            <a:gdLst>
              <a:gd name="T0" fmla="*/ 2147483647 w 11"/>
              <a:gd name="T1" fmla="*/ 2147483647 h 8"/>
              <a:gd name="T2" fmla="*/ 2147483647 w 11"/>
              <a:gd name="T3" fmla="*/ 2147483647 h 8"/>
              <a:gd name="T4" fmla="*/ 2147483647 w 11"/>
              <a:gd name="T5" fmla="*/ 2147483647 h 8"/>
              <a:gd name="T6" fmla="*/ 2147483647 w 11"/>
              <a:gd name="T7" fmla="*/ 2147483647 h 8"/>
              <a:gd name="T8" fmla="*/ 2147483647 w 11"/>
              <a:gd name="T9" fmla="*/ 0 h 8"/>
              <a:gd name="T10" fmla="*/ 2147483647 w 11"/>
              <a:gd name="T11" fmla="*/ 0 h 8"/>
              <a:gd name="T12" fmla="*/ 2147483647 w 11"/>
              <a:gd name="T13" fmla="*/ 0 h 8"/>
              <a:gd name="T14" fmla="*/ 2147483647 w 11"/>
              <a:gd name="T15" fmla="*/ 0 h 8"/>
              <a:gd name="T16" fmla="*/ 0 w 11"/>
              <a:gd name="T17" fmla="*/ 2147483647 h 8"/>
              <a:gd name="T18" fmla="*/ 2147483647 w 11"/>
              <a:gd name="T19" fmla="*/ 2147483647 h 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"/>
              <a:gd name="T31" fmla="*/ 0 h 8"/>
              <a:gd name="T32" fmla="*/ 11 w 11"/>
              <a:gd name="T33" fmla="*/ 8 h 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" h="8">
                <a:moveTo>
                  <a:pt x="10" y="8"/>
                </a:moveTo>
                <a:lnTo>
                  <a:pt x="11" y="6"/>
                </a:lnTo>
                <a:lnTo>
                  <a:pt x="11" y="4"/>
                </a:lnTo>
                <a:lnTo>
                  <a:pt x="10" y="2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0"/>
                </a:lnTo>
                <a:lnTo>
                  <a:pt x="0" y="2"/>
                </a:lnTo>
                <a:lnTo>
                  <a:pt x="10" y="8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6" name="Freeform 200"/>
          <p:cNvSpPr>
            <a:spLocks/>
          </p:cNvSpPr>
          <p:nvPr/>
        </p:nvSpPr>
        <p:spPr bwMode="auto">
          <a:xfrm>
            <a:off x="2766641" y="4708625"/>
            <a:ext cx="104775" cy="14287"/>
          </a:xfrm>
          <a:custGeom>
            <a:avLst/>
            <a:gdLst>
              <a:gd name="T0" fmla="*/ 2147483647 w 72"/>
              <a:gd name="T1" fmla="*/ 2147483647 h 9"/>
              <a:gd name="T2" fmla="*/ 2147483647 w 72"/>
              <a:gd name="T3" fmla="*/ 0 h 9"/>
              <a:gd name="T4" fmla="*/ 0 w 72"/>
              <a:gd name="T5" fmla="*/ 0 h 9"/>
              <a:gd name="T6" fmla="*/ 0 w 72"/>
              <a:gd name="T7" fmla="*/ 2147483647 h 9"/>
              <a:gd name="T8" fmla="*/ 2147483647 w 72"/>
              <a:gd name="T9" fmla="*/ 2147483647 h 9"/>
              <a:gd name="T10" fmla="*/ 2147483647 w 72"/>
              <a:gd name="T11" fmla="*/ 2147483647 h 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2"/>
              <a:gd name="T19" fmla="*/ 0 h 9"/>
              <a:gd name="T20" fmla="*/ 72 w 72"/>
              <a:gd name="T21" fmla="*/ 9 h 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2" h="9">
                <a:moveTo>
                  <a:pt x="72" y="4"/>
                </a:moveTo>
                <a:lnTo>
                  <a:pt x="72" y="0"/>
                </a:lnTo>
                <a:lnTo>
                  <a:pt x="0" y="0"/>
                </a:lnTo>
                <a:lnTo>
                  <a:pt x="0" y="9"/>
                </a:lnTo>
                <a:lnTo>
                  <a:pt x="72" y="9"/>
                </a:lnTo>
                <a:lnTo>
                  <a:pt x="72" y="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7" name="Freeform 201"/>
          <p:cNvSpPr>
            <a:spLocks/>
          </p:cNvSpPr>
          <p:nvPr/>
        </p:nvSpPr>
        <p:spPr bwMode="auto">
          <a:xfrm>
            <a:off x="2915866" y="4708625"/>
            <a:ext cx="2651125" cy="14287"/>
          </a:xfrm>
          <a:custGeom>
            <a:avLst/>
            <a:gdLst>
              <a:gd name="T0" fmla="*/ 2147483647 w 1809"/>
              <a:gd name="T1" fmla="*/ 2147483647 h 9"/>
              <a:gd name="T2" fmla="*/ 2147483647 w 1809"/>
              <a:gd name="T3" fmla="*/ 0 h 9"/>
              <a:gd name="T4" fmla="*/ 0 w 1809"/>
              <a:gd name="T5" fmla="*/ 0 h 9"/>
              <a:gd name="T6" fmla="*/ 0 w 1809"/>
              <a:gd name="T7" fmla="*/ 2147483647 h 9"/>
              <a:gd name="T8" fmla="*/ 2147483647 w 1809"/>
              <a:gd name="T9" fmla="*/ 2147483647 h 9"/>
              <a:gd name="T10" fmla="*/ 2147483647 w 1809"/>
              <a:gd name="T11" fmla="*/ 2147483647 h 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09"/>
              <a:gd name="T19" fmla="*/ 0 h 9"/>
              <a:gd name="T20" fmla="*/ 1809 w 1809"/>
              <a:gd name="T21" fmla="*/ 9 h 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09" h="9">
                <a:moveTo>
                  <a:pt x="1809" y="4"/>
                </a:moveTo>
                <a:lnTo>
                  <a:pt x="1809" y="0"/>
                </a:lnTo>
                <a:lnTo>
                  <a:pt x="0" y="0"/>
                </a:lnTo>
                <a:lnTo>
                  <a:pt x="0" y="9"/>
                </a:lnTo>
                <a:lnTo>
                  <a:pt x="1809" y="9"/>
                </a:lnTo>
                <a:lnTo>
                  <a:pt x="1809" y="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8" name="Freeform 202"/>
          <p:cNvSpPr>
            <a:spLocks/>
          </p:cNvSpPr>
          <p:nvPr/>
        </p:nvSpPr>
        <p:spPr bwMode="auto">
          <a:xfrm>
            <a:off x="5560641" y="4668937"/>
            <a:ext cx="77787" cy="93663"/>
          </a:xfrm>
          <a:custGeom>
            <a:avLst/>
            <a:gdLst>
              <a:gd name="T0" fmla="*/ 0 w 53"/>
              <a:gd name="T1" fmla="*/ 0 h 59"/>
              <a:gd name="T2" fmla="*/ 2147483647 w 53"/>
              <a:gd name="T3" fmla="*/ 2147483647 h 59"/>
              <a:gd name="T4" fmla="*/ 0 w 53"/>
              <a:gd name="T5" fmla="*/ 2147483647 h 59"/>
              <a:gd name="T6" fmla="*/ 0 w 53"/>
              <a:gd name="T7" fmla="*/ 0 h 59"/>
              <a:gd name="T8" fmla="*/ 2147483647 w 53"/>
              <a:gd name="T9" fmla="*/ 2147483647 h 59"/>
              <a:gd name="T10" fmla="*/ 0 w 53"/>
              <a:gd name="T11" fmla="*/ 0 h 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"/>
              <a:gd name="T19" fmla="*/ 0 h 59"/>
              <a:gd name="T20" fmla="*/ 53 w 53"/>
              <a:gd name="T21" fmla="*/ 59 h 5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" h="59">
                <a:moveTo>
                  <a:pt x="0" y="0"/>
                </a:moveTo>
                <a:lnTo>
                  <a:pt x="53" y="29"/>
                </a:lnTo>
                <a:lnTo>
                  <a:pt x="0" y="59"/>
                </a:lnTo>
                <a:lnTo>
                  <a:pt x="0" y="0"/>
                </a:lnTo>
                <a:lnTo>
                  <a:pt x="53" y="29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69" name="Freeform 203"/>
          <p:cNvSpPr>
            <a:spLocks/>
          </p:cNvSpPr>
          <p:nvPr/>
        </p:nvSpPr>
        <p:spPr bwMode="auto">
          <a:xfrm>
            <a:off x="4863728" y="4024412"/>
            <a:ext cx="15875" cy="704850"/>
          </a:xfrm>
          <a:custGeom>
            <a:avLst/>
            <a:gdLst>
              <a:gd name="T0" fmla="*/ 2147483647 w 11"/>
              <a:gd name="T1" fmla="*/ 0 h 444"/>
              <a:gd name="T2" fmla="*/ 0 w 11"/>
              <a:gd name="T3" fmla="*/ 0 h 444"/>
              <a:gd name="T4" fmla="*/ 0 w 11"/>
              <a:gd name="T5" fmla="*/ 2147483647 h 444"/>
              <a:gd name="T6" fmla="*/ 2147483647 w 11"/>
              <a:gd name="T7" fmla="*/ 2147483647 h 444"/>
              <a:gd name="T8" fmla="*/ 2147483647 w 11"/>
              <a:gd name="T9" fmla="*/ 0 h 444"/>
              <a:gd name="T10" fmla="*/ 2147483647 w 11"/>
              <a:gd name="T11" fmla="*/ 0 h 4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444"/>
              <a:gd name="T20" fmla="*/ 11 w 11"/>
              <a:gd name="T21" fmla="*/ 444 h 4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444">
                <a:moveTo>
                  <a:pt x="5" y="0"/>
                </a:moveTo>
                <a:lnTo>
                  <a:pt x="0" y="0"/>
                </a:lnTo>
                <a:lnTo>
                  <a:pt x="0" y="444"/>
                </a:lnTo>
                <a:lnTo>
                  <a:pt x="11" y="444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0" name="Freeform 204"/>
          <p:cNvSpPr>
            <a:spLocks/>
          </p:cNvSpPr>
          <p:nvPr/>
        </p:nvSpPr>
        <p:spPr bwMode="auto">
          <a:xfrm>
            <a:off x="4835153" y="3992662"/>
            <a:ext cx="69850" cy="98425"/>
          </a:xfrm>
          <a:custGeom>
            <a:avLst/>
            <a:gdLst>
              <a:gd name="T0" fmla="*/ 2147483647 w 47"/>
              <a:gd name="T1" fmla="*/ 0 h 62"/>
              <a:gd name="T2" fmla="*/ 0 w 47"/>
              <a:gd name="T3" fmla="*/ 2147483647 h 62"/>
              <a:gd name="T4" fmla="*/ 2147483647 w 47"/>
              <a:gd name="T5" fmla="*/ 2147483647 h 62"/>
              <a:gd name="T6" fmla="*/ 2147483647 w 47"/>
              <a:gd name="T7" fmla="*/ 2147483647 h 62"/>
              <a:gd name="T8" fmla="*/ 2147483647 w 47"/>
              <a:gd name="T9" fmla="*/ 0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62"/>
              <a:gd name="T17" fmla="*/ 47 w 47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62">
                <a:moveTo>
                  <a:pt x="24" y="0"/>
                </a:moveTo>
                <a:lnTo>
                  <a:pt x="0" y="62"/>
                </a:lnTo>
                <a:lnTo>
                  <a:pt x="24" y="49"/>
                </a:lnTo>
                <a:lnTo>
                  <a:pt x="47" y="62"/>
                </a:lnTo>
                <a:lnTo>
                  <a:pt x="24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1" name="Freeform 205"/>
          <p:cNvSpPr>
            <a:spLocks/>
          </p:cNvSpPr>
          <p:nvPr/>
        </p:nvSpPr>
        <p:spPr bwMode="auto">
          <a:xfrm>
            <a:off x="4763716" y="4024412"/>
            <a:ext cx="12700" cy="704850"/>
          </a:xfrm>
          <a:custGeom>
            <a:avLst/>
            <a:gdLst>
              <a:gd name="T0" fmla="*/ 2147483647 w 9"/>
              <a:gd name="T1" fmla="*/ 0 h 444"/>
              <a:gd name="T2" fmla="*/ 0 w 9"/>
              <a:gd name="T3" fmla="*/ 0 h 444"/>
              <a:gd name="T4" fmla="*/ 0 w 9"/>
              <a:gd name="T5" fmla="*/ 2147483647 h 444"/>
              <a:gd name="T6" fmla="*/ 2147483647 w 9"/>
              <a:gd name="T7" fmla="*/ 2147483647 h 444"/>
              <a:gd name="T8" fmla="*/ 2147483647 w 9"/>
              <a:gd name="T9" fmla="*/ 0 h 444"/>
              <a:gd name="T10" fmla="*/ 2147483647 w 9"/>
              <a:gd name="T11" fmla="*/ 0 h 4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444"/>
              <a:gd name="T20" fmla="*/ 9 w 9"/>
              <a:gd name="T21" fmla="*/ 444 h 4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444">
                <a:moveTo>
                  <a:pt x="3" y="0"/>
                </a:moveTo>
                <a:lnTo>
                  <a:pt x="0" y="0"/>
                </a:lnTo>
                <a:lnTo>
                  <a:pt x="0" y="444"/>
                </a:lnTo>
                <a:lnTo>
                  <a:pt x="9" y="444"/>
                </a:lnTo>
                <a:lnTo>
                  <a:pt x="9" y="0"/>
                </a:lnTo>
                <a:lnTo>
                  <a:pt x="3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2" name="Freeform 206"/>
          <p:cNvSpPr>
            <a:spLocks/>
          </p:cNvSpPr>
          <p:nvPr/>
        </p:nvSpPr>
        <p:spPr bwMode="auto">
          <a:xfrm>
            <a:off x="4735141" y="3992662"/>
            <a:ext cx="66675" cy="98425"/>
          </a:xfrm>
          <a:custGeom>
            <a:avLst/>
            <a:gdLst>
              <a:gd name="T0" fmla="*/ 2147483647 w 45"/>
              <a:gd name="T1" fmla="*/ 0 h 62"/>
              <a:gd name="T2" fmla="*/ 0 w 45"/>
              <a:gd name="T3" fmla="*/ 2147483647 h 62"/>
              <a:gd name="T4" fmla="*/ 2147483647 w 45"/>
              <a:gd name="T5" fmla="*/ 2147483647 h 62"/>
              <a:gd name="T6" fmla="*/ 2147483647 w 45"/>
              <a:gd name="T7" fmla="*/ 2147483647 h 62"/>
              <a:gd name="T8" fmla="*/ 2147483647 w 45"/>
              <a:gd name="T9" fmla="*/ 0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62"/>
              <a:gd name="T17" fmla="*/ 45 w 45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62">
                <a:moveTo>
                  <a:pt x="22" y="0"/>
                </a:moveTo>
                <a:lnTo>
                  <a:pt x="0" y="62"/>
                </a:lnTo>
                <a:lnTo>
                  <a:pt x="22" y="49"/>
                </a:lnTo>
                <a:lnTo>
                  <a:pt x="45" y="62"/>
                </a:lnTo>
                <a:lnTo>
                  <a:pt x="22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3" name="Freeform 207"/>
          <p:cNvSpPr>
            <a:spLocks/>
          </p:cNvSpPr>
          <p:nvPr/>
        </p:nvSpPr>
        <p:spPr bwMode="auto">
          <a:xfrm>
            <a:off x="4657353" y="4024412"/>
            <a:ext cx="14288" cy="704850"/>
          </a:xfrm>
          <a:custGeom>
            <a:avLst/>
            <a:gdLst>
              <a:gd name="T0" fmla="*/ 2147483647 w 9"/>
              <a:gd name="T1" fmla="*/ 0 h 444"/>
              <a:gd name="T2" fmla="*/ 0 w 9"/>
              <a:gd name="T3" fmla="*/ 0 h 444"/>
              <a:gd name="T4" fmla="*/ 0 w 9"/>
              <a:gd name="T5" fmla="*/ 2147483647 h 444"/>
              <a:gd name="T6" fmla="*/ 2147483647 w 9"/>
              <a:gd name="T7" fmla="*/ 2147483647 h 444"/>
              <a:gd name="T8" fmla="*/ 2147483647 w 9"/>
              <a:gd name="T9" fmla="*/ 0 h 444"/>
              <a:gd name="T10" fmla="*/ 2147483647 w 9"/>
              <a:gd name="T11" fmla="*/ 0 h 4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444"/>
              <a:gd name="T20" fmla="*/ 9 w 9"/>
              <a:gd name="T21" fmla="*/ 444 h 4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444">
                <a:moveTo>
                  <a:pt x="6" y="0"/>
                </a:moveTo>
                <a:lnTo>
                  <a:pt x="0" y="0"/>
                </a:lnTo>
                <a:lnTo>
                  <a:pt x="0" y="444"/>
                </a:lnTo>
                <a:lnTo>
                  <a:pt x="9" y="444"/>
                </a:lnTo>
                <a:lnTo>
                  <a:pt x="9" y="0"/>
                </a:lnTo>
                <a:lnTo>
                  <a:pt x="6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4" name="Freeform 208"/>
          <p:cNvSpPr>
            <a:spLocks/>
          </p:cNvSpPr>
          <p:nvPr/>
        </p:nvSpPr>
        <p:spPr bwMode="auto">
          <a:xfrm>
            <a:off x="4630366" y="3992662"/>
            <a:ext cx="65087" cy="98425"/>
          </a:xfrm>
          <a:custGeom>
            <a:avLst/>
            <a:gdLst>
              <a:gd name="T0" fmla="*/ 2147483647 w 45"/>
              <a:gd name="T1" fmla="*/ 0 h 62"/>
              <a:gd name="T2" fmla="*/ 0 w 45"/>
              <a:gd name="T3" fmla="*/ 2147483647 h 62"/>
              <a:gd name="T4" fmla="*/ 2147483647 w 45"/>
              <a:gd name="T5" fmla="*/ 2147483647 h 62"/>
              <a:gd name="T6" fmla="*/ 2147483647 w 45"/>
              <a:gd name="T7" fmla="*/ 2147483647 h 62"/>
              <a:gd name="T8" fmla="*/ 2147483647 w 45"/>
              <a:gd name="T9" fmla="*/ 0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62"/>
              <a:gd name="T17" fmla="*/ 45 w 45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62">
                <a:moveTo>
                  <a:pt x="23" y="0"/>
                </a:moveTo>
                <a:lnTo>
                  <a:pt x="0" y="62"/>
                </a:lnTo>
                <a:lnTo>
                  <a:pt x="25" y="49"/>
                </a:lnTo>
                <a:lnTo>
                  <a:pt x="45" y="62"/>
                </a:lnTo>
                <a:lnTo>
                  <a:pt x="23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5" name="Freeform 209"/>
          <p:cNvSpPr>
            <a:spLocks/>
          </p:cNvSpPr>
          <p:nvPr/>
        </p:nvSpPr>
        <p:spPr bwMode="auto">
          <a:xfrm>
            <a:off x="4812928" y="4024412"/>
            <a:ext cx="14288" cy="704850"/>
          </a:xfrm>
          <a:custGeom>
            <a:avLst/>
            <a:gdLst>
              <a:gd name="T0" fmla="*/ 2147483647 w 9"/>
              <a:gd name="T1" fmla="*/ 0 h 444"/>
              <a:gd name="T2" fmla="*/ 0 w 9"/>
              <a:gd name="T3" fmla="*/ 0 h 444"/>
              <a:gd name="T4" fmla="*/ 0 w 9"/>
              <a:gd name="T5" fmla="*/ 2147483647 h 444"/>
              <a:gd name="T6" fmla="*/ 2147483647 w 9"/>
              <a:gd name="T7" fmla="*/ 2147483647 h 444"/>
              <a:gd name="T8" fmla="*/ 2147483647 w 9"/>
              <a:gd name="T9" fmla="*/ 0 h 444"/>
              <a:gd name="T10" fmla="*/ 2147483647 w 9"/>
              <a:gd name="T11" fmla="*/ 0 h 4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444"/>
              <a:gd name="T20" fmla="*/ 9 w 9"/>
              <a:gd name="T21" fmla="*/ 444 h 4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444">
                <a:moveTo>
                  <a:pt x="3" y="0"/>
                </a:moveTo>
                <a:lnTo>
                  <a:pt x="0" y="0"/>
                </a:lnTo>
                <a:lnTo>
                  <a:pt x="0" y="444"/>
                </a:lnTo>
                <a:lnTo>
                  <a:pt x="9" y="444"/>
                </a:lnTo>
                <a:lnTo>
                  <a:pt x="9" y="0"/>
                </a:lnTo>
                <a:lnTo>
                  <a:pt x="3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6" name="Freeform 210"/>
          <p:cNvSpPr>
            <a:spLocks/>
          </p:cNvSpPr>
          <p:nvPr/>
        </p:nvSpPr>
        <p:spPr bwMode="auto">
          <a:xfrm>
            <a:off x="4785941" y="3992662"/>
            <a:ext cx="65087" cy="98425"/>
          </a:xfrm>
          <a:custGeom>
            <a:avLst/>
            <a:gdLst>
              <a:gd name="T0" fmla="*/ 2147483647 w 45"/>
              <a:gd name="T1" fmla="*/ 0 h 62"/>
              <a:gd name="T2" fmla="*/ 0 w 45"/>
              <a:gd name="T3" fmla="*/ 2147483647 h 62"/>
              <a:gd name="T4" fmla="*/ 2147483647 w 45"/>
              <a:gd name="T5" fmla="*/ 2147483647 h 62"/>
              <a:gd name="T6" fmla="*/ 2147483647 w 45"/>
              <a:gd name="T7" fmla="*/ 2147483647 h 62"/>
              <a:gd name="T8" fmla="*/ 2147483647 w 45"/>
              <a:gd name="T9" fmla="*/ 0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62"/>
              <a:gd name="T17" fmla="*/ 45 w 45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62">
                <a:moveTo>
                  <a:pt x="22" y="0"/>
                </a:moveTo>
                <a:lnTo>
                  <a:pt x="0" y="62"/>
                </a:lnTo>
                <a:lnTo>
                  <a:pt x="22" y="49"/>
                </a:lnTo>
                <a:lnTo>
                  <a:pt x="45" y="62"/>
                </a:lnTo>
                <a:lnTo>
                  <a:pt x="22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7" name="Freeform 211"/>
          <p:cNvSpPr>
            <a:spLocks/>
          </p:cNvSpPr>
          <p:nvPr/>
        </p:nvSpPr>
        <p:spPr bwMode="auto">
          <a:xfrm>
            <a:off x="4711328" y="4024412"/>
            <a:ext cx="15875" cy="704850"/>
          </a:xfrm>
          <a:custGeom>
            <a:avLst/>
            <a:gdLst>
              <a:gd name="T0" fmla="*/ 2147483647 w 11"/>
              <a:gd name="T1" fmla="*/ 0 h 444"/>
              <a:gd name="T2" fmla="*/ 0 w 11"/>
              <a:gd name="T3" fmla="*/ 0 h 444"/>
              <a:gd name="T4" fmla="*/ 0 w 11"/>
              <a:gd name="T5" fmla="*/ 2147483647 h 444"/>
              <a:gd name="T6" fmla="*/ 2147483647 w 11"/>
              <a:gd name="T7" fmla="*/ 2147483647 h 444"/>
              <a:gd name="T8" fmla="*/ 2147483647 w 11"/>
              <a:gd name="T9" fmla="*/ 0 h 444"/>
              <a:gd name="T10" fmla="*/ 2147483647 w 11"/>
              <a:gd name="T11" fmla="*/ 0 h 4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"/>
              <a:gd name="T19" fmla="*/ 0 h 444"/>
              <a:gd name="T20" fmla="*/ 11 w 11"/>
              <a:gd name="T21" fmla="*/ 444 h 4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" h="444">
                <a:moveTo>
                  <a:pt x="5" y="0"/>
                </a:moveTo>
                <a:lnTo>
                  <a:pt x="0" y="0"/>
                </a:lnTo>
                <a:lnTo>
                  <a:pt x="0" y="444"/>
                </a:lnTo>
                <a:lnTo>
                  <a:pt x="11" y="444"/>
                </a:lnTo>
                <a:lnTo>
                  <a:pt x="11" y="0"/>
                </a:lnTo>
                <a:lnTo>
                  <a:pt x="5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8" name="Freeform 212"/>
          <p:cNvSpPr>
            <a:spLocks/>
          </p:cNvSpPr>
          <p:nvPr/>
        </p:nvSpPr>
        <p:spPr bwMode="auto">
          <a:xfrm>
            <a:off x="4682753" y="3992662"/>
            <a:ext cx="66675" cy="98425"/>
          </a:xfrm>
          <a:custGeom>
            <a:avLst/>
            <a:gdLst>
              <a:gd name="T0" fmla="*/ 2147483647 w 45"/>
              <a:gd name="T1" fmla="*/ 0 h 62"/>
              <a:gd name="T2" fmla="*/ 0 w 45"/>
              <a:gd name="T3" fmla="*/ 2147483647 h 62"/>
              <a:gd name="T4" fmla="*/ 2147483647 w 45"/>
              <a:gd name="T5" fmla="*/ 2147483647 h 62"/>
              <a:gd name="T6" fmla="*/ 2147483647 w 45"/>
              <a:gd name="T7" fmla="*/ 2147483647 h 62"/>
              <a:gd name="T8" fmla="*/ 2147483647 w 45"/>
              <a:gd name="T9" fmla="*/ 0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62"/>
              <a:gd name="T17" fmla="*/ 45 w 45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62">
                <a:moveTo>
                  <a:pt x="23" y="0"/>
                </a:moveTo>
                <a:lnTo>
                  <a:pt x="0" y="62"/>
                </a:lnTo>
                <a:lnTo>
                  <a:pt x="24" y="49"/>
                </a:lnTo>
                <a:lnTo>
                  <a:pt x="45" y="62"/>
                </a:lnTo>
                <a:lnTo>
                  <a:pt x="23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79" name="Freeform 213"/>
          <p:cNvSpPr>
            <a:spLocks/>
          </p:cNvSpPr>
          <p:nvPr/>
        </p:nvSpPr>
        <p:spPr bwMode="auto">
          <a:xfrm>
            <a:off x="4154116" y="4024412"/>
            <a:ext cx="12700" cy="704850"/>
          </a:xfrm>
          <a:custGeom>
            <a:avLst/>
            <a:gdLst>
              <a:gd name="T0" fmla="*/ 2147483647 w 9"/>
              <a:gd name="T1" fmla="*/ 0 h 444"/>
              <a:gd name="T2" fmla="*/ 0 w 9"/>
              <a:gd name="T3" fmla="*/ 0 h 444"/>
              <a:gd name="T4" fmla="*/ 0 w 9"/>
              <a:gd name="T5" fmla="*/ 2147483647 h 444"/>
              <a:gd name="T6" fmla="*/ 2147483647 w 9"/>
              <a:gd name="T7" fmla="*/ 2147483647 h 444"/>
              <a:gd name="T8" fmla="*/ 2147483647 w 9"/>
              <a:gd name="T9" fmla="*/ 0 h 444"/>
              <a:gd name="T10" fmla="*/ 2147483647 w 9"/>
              <a:gd name="T11" fmla="*/ 0 h 4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444"/>
              <a:gd name="T20" fmla="*/ 9 w 9"/>
              <a:gd name="T21" fmla="*/ 444 h 4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444">
                <a:moveTo>
                  <a:pt x="4" y="0"/>
                </a:moveTo>
                <a:lnTo>
                  <a:pt x="0" y="0"/>
                </a:lnTo>
                <a:lnTo>
                  <a:pt x="0" y="444"/>
                </a:lnTo>
                <a:lnTo>
                  <a:pt x="9" y="444"/>
                </a:lnTo>
                <a:lnTo>
                  <a:pt x="9" y="0"/>
                </a:lnTo>
                <a:lnTo>
                  <a:pt x="4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0" name="Freeform 214"/>
          <p:cNvSpPr>
            <a:spLocks/>
          </p:cNvSpPr>
          <p:nvPr/>
        </p:nvSpPr>
        <p:spPr bwMode="auto">
          <a:xfrm>
            <a:off x="4125541" y="3992662"/>
            <a:ext cx="66675" cy="98425"/>
          </a:xfrm>
          <a:custGeom>
            <a:avLst/>
            <a:gdLst>
              <a:gd name="T0" fmla="*/ 2147483647 w 45"/>
              <a:gd name="T1" fmla="*/ 0 h 62"/>
              <a:gd name="T2" fmla="*/ 0 w 45"/>
              <a:gd name="T3" fmla="*/ 2147483647 h 62"/>
              <a:gd name="T4" fmla="*/ 2147483647 w 45"/>
              <a:gd name="T5" fmla="*/ 2147483647 h 62"/>
              <a:gd name="T6" fmla="*/ 2147483647 w 45"/>
              <a:gd name="T7" fmla="*/ 2147483647 h 62"/>
              <a:gd name="T8" fmla="*/ 2147483647 w 45"/>
              <a:gd name="T9" fmla="*/ 0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62"/>
              <a:gd name="T17" fmla="*/ 45 w 45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62">
                <a:moveTo>
                  <a:pt x="23" y="0"/>
                </a:moveTo>
                <a:lnTo>
                  <a:pt x="0" y="62"/>
                </a:lnTo>
                <a:lnTo>
                  <a:pt x="23" y="49"/>
                </a:lnTo>
                <a:lnTo>
                  <a:pt x="45" y="62"/>
                </a:lnTo>
                <a:lnTo>
                  <a:pt x="23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1" name="Freeform 215"/>
          <p:cNvSpPr>
            <a:spLocks/>
          </p:cNvSpPr>
          <p:nvPr/>
        </p:nvSpPr>
        <p:spPr bwMode="auto">
          <a:xfrm>
            <a:off x="4154116" y="2822675"/>
            <a:ext cx="12700" cy="704850"/>
          </a:xfrm>
          <a:custGeom>
            <a:avLst/>
            <a:gdLst>
              <a:gd name="T0" fmla="*/ 2147483647 w 9"/>
              <a:gd name="T1" fmla="*/ 0 h 444"/>
              <a:gd name="T2" fmla="*/ 0 w 9"/>
              <a:gd name="T3" fmla="*/ 0 h 444"/>
              <a:gd name="T4" fmla="*/ 0 w 9"/>
              <a:gd name="T5" fmla="*/ 2147483647 h 444"/>
              <a:gd name="T6" fmla="*/ 2147483647 w 9"/>
              <a:gd name="T7" fmla="*/ 2147483647 h 444"/>
              <a:gd name="T8" fmla="*/ 2147483647 w 9"/>
              <a:gd name="T9" fmla="*/ 0 h 444"/>
              <a:gd name="T10" fmla="*/ 2147483647 w 9"/>
              <a:gd name="T11" fmla="*/ 0 h 4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444"/>
              <a:gd name="T20" fmla="*/ 9 w 9"/>
              <a:gd name="T21" fmla="*/ 444 h 4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444">
                <a:moveTo>
                  <a:pt x="4" y="0"/>
                </a:moveTo>
                <a:lnTo>
                  <a:pt x="0" y="0"/>
                </a:lnTo>
                <a:lnTo>
                  <a:pt x="0" y="444"/>
                </a:lnTo>
                <a:lnTo>
                  <a:pt x="9" y="444"/>
                </a:lnTo>
                <a:lnTo>
                  <a:pt x="9" y="0"/>
                </a:lnTo>
                <a:lnTo>
                  <a:pt x="4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2" name="Freeform 216"/>
          <p:cNvSpPr>
            <a:spLocks/>
          </p:cNvSpPr>
          <p:nvPr/>
        </p:nvSpPr>
        <p:spPr bwMode="auto">
          <a:xfrm>
            <a:off x="4125541" y="2789337"/>
            <a:ext cx="66675" cy="98425"/>
          </a:xfrm>
          <a:custGeom>
            <a:avLst/>
            <a:gdLst>
              <a:gd name="T0" fmla="*/ 2147483647 w 45"/>
              <a:gd name="T1" fmla="*/ 0 h 62"/>
              <a:gd name="T2" fmla="*/ 0 w 45"/>
              <a:gd name="T3" fmla="*/ 2147483647 h 62"/>
              <a:gd name="T4" fmla="*/ 2147483647 w 45"/>
              <a:gd name="T5" fmla="*/ 2147483647 h 62"/>
              <a:gd name="T6" fmla="*/ 2147483647 w 45"/>
              <a:gd name="T7" fmla="*/ 2147483647 h 62"/>
              <a:gd name="T8" fmla="*/ 2147483647 w 45"/>
              <a:gd name="T9" fmla="*/ 0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62"/>
              <a:gd name="T17" fmla="*/ 45 w 45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62">
                <a:moveTo>
                  <a:pt x="23" y="0"/>
                </a:moveTo>
                <a:lnTo>
                  <a:pt x="0" y="62"/>
                </a:lnTo>
                <a:lnTo>
                  <a:pt x="23" y="49"/>
                </a:lnTo>
                <a:lnTo>
                  <a:pt x="45" y="62"/>
                </a:lnTo>
                <a:lnTo>
                  <a:pt x="23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3" name="Freeform 217"/>
          <p:cNvSpPr>
            <a:spLocks/>
          </p:cNvSpPr>
          <p:nvPr/>
        </p:nvSpPr>
        <p:spPr bwMode="auto">
          <a:xfrm>
            <a:off x="4154116" y="1601887"/>
            <a:ext cx="12700" cy="701675"/>
          </a:xfrm>
          <a:custGeom>
            <a:avLst/>
            <a:gdLst>
              <a:gd name="T0" fmla="*/ 2147483647 w 9"/>
              <a:gd name="T1" fmla="*/ 0 h 442"/>
              <a:gd name="T2" fmla="*/ 0 w 9"/>
              <a:gd name="T3" fmla="*/ 0 h 442"/>
              <a:gd name="T4" fmla="*/ 0 w 9"/>
              <a:gd name="T5" fmla="*/ 2147483647 h 442"/>
              <a:gd name="T6" fmla="*/ 2147483647 w 9"/>
              <a:gd name="T7" fmla="*/ 2147483647 h 442"/>
              <a:gd name="T8" fmla="*/ 2147483647 w 9"/>
              <a:gd name="T9" fmla="*/ 0 h 442"/>
              <a:gd name="T10" fmla="*/ 2147483647 w 9"/>
              <a:gd name="T11" fmla="*/ 0 h 44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442"/>
              <a:gd name="T20" fmla="*/ 9 w 9"/>
              <a:gd name="T21" fmla="*/ 442 h 44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442">
                <a:moveTo>
                  <a:pt x="4" y="0"/>
                </a:moveTo>
                <a:lnTo>
                  <a:pt x="0" y="0"/>
                </a:lnTo>
                <a:lnTo>
                  <a:pt x="0" y="442"/>
                </a:lnTo>
                <a:lnTo>
                  <a:pt x="9" y="442"/>
                </a:lnTo>
                <a:lnTo>
                  <a:pt x="9" y="0"/>
                </a:lnTo>
                <a:lnTo>
                  <a:pt x="4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4" name="Freeform 218"/>
          <p:cNvSpPr>
            <a:spLocks/>
          </p:cNvSpPr>
          <p:nvPr/>
        </p:nvSpPr>
        <p:spPr bwMode="auto">
          <a:xfrm>
            <a:off x="4125541" y="1568550"/>
            <a:ext cx="66675" cy="98425"/>
          </a:xfrm>
          <a:custGeom>
            <a:avLst/>
            <a:gdLst>
              <a:gd name="T0" fmla="*/ 2147483647 w 45"/>
              <a:gd name="T1" fmla="*/ 0 h 62"/>
              <a:gd name="T2" fmla="*/ 0 w 45"/>
              <a:gd name="T3" fmla="*/ 2147483647 h 62"/>
              <a:gd name="T4" fmla="*/ 2147483647 w 45"/>
              <a:gd name="T5" fmla="*/ 2147483647 h 62"/>
              <a:gd name="T6" fmla="*/ 2147483647 w 45"/>
              <a:gd name="T7" fmla="*/ 2147483647 h 62"/>
              <a:gd name="T8" fmla="*/ 2147483647 w 45"/>
              <a:gd name="T9" fmla="*/ 0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62"/>
              <a:gd name="T17" fmla="*/ 45 w 45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62">
                <a:moveTo>
                  <a:pt x="23" y="0"/>
                </a:moveTo>
                <a:lnTo>
                  <a:pt x="0" y="62"/>
                </a:lnTo>
                <a:lnTo>
                  <a:pt x="23" y="49"/>
                </a:lnTo>
                <a:lnTo>
                  <a:pt x="45" y="62"/>
                </a:lnTo>
                <a:lnTo>
                  <a:pt x="23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5" name="Freeform 219"/>
          <p:cNvSpPr>
            <a:spLocks/>
          </p:cNvSpPr>
          <p:nvPr/>
        </p:nvSpPr>
        <p:spPr bwMode="auto">
          <a:xfrm>
            <a:off x="4768478" y="2822675"/>
            <a:ext cx="17463" cy="704850"/>
          </a:xfrm>
          <a:custGeom>
            <a:avLst/>
            <a:gdLst>
              <a:gd name="T0" fmla="*/ 2147483647 w 12"/>
              <a:gd name="T1" fmla="*/ 0 h 444"/>
              <a:gd name="T2" fmla="*/ 0 w 12"/>
              <a:gd name="T3" fmla="*/ 0 h 444"/>
              <a:gd name="T4" fmla="*/ 0 w 12"/>
              <a:gd name="T5" fmla="*/ 2147483647 h 444"/>
              <a:gd name="T6" fmla="*/ 2147483647 w 12"/>
              <a:gd name="T7" fmla="*/ 2147483647 h 444"/>
              <a:gd name="T8" fmla="*/ 2147483647 w 12"/>
              <a:gd name="T9" fmla="*/ 0 h 444"/>
              <a:gd name="T10" fmla="*/ 2147483647 w 12"/>
              <a:gd name="T11" fmla="*/ 0 h 4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"/>
              <a:gd name="T19" fmla="*/ 0 h 444"/>
              <a:gd name="T20" fmla="*/ 12 w 12"/>
              <a:gd name="T21" fmla="*/ 444 h 4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" h="444">
                <a:moveTo>
                  <a:pt x="6" y="0"/>
                </a:moveTo>
                <a:lnTo>
                  <a:pt x="0" y="0"/>
                </a:lnTo>
                <a:lnTo>
                  <a:pt x="0" y="444"/>
                </a:lnTo>
                <a:lnTo>
                  <a:pt x="12" y="444"/>
                </a:lnTo>
                <a:lnTo>
                  <a:pt x="12" y="0"/>
                </a:lnTo>
                <a:lnTo>
                  <a:pt x="6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6" name="Freeform 220"/>
          <p:cNvSpPr>
            <a:spLocks/>
          </p:cNvSpPr>
          <p:nvPr/>
        </p:nvSpPr>
        <p:spPr bwMode="auto">
          <a:xfrm>
            <a:off x="4741491" y="2789337"/>
            <a:ext cx="66675" cy="98425"/>
          </a:xfrm>
          <a:custGeom>
            <a:avLst/>
            <a:gdLst>
              <a:gd name="T0" fmla="*/ 2147483647 w 45"/>
              <a:gd name="T1" fmla="*/ 0 h 62"/>
              <a:gd name="T2" fmla="*/ 0 w 45"/>
              <a:gd name="T3" fmla="*/ 2147483647 h 62"/>
              <a:gd name="T4" fmla="*/ 2147483647 w 45"/>
              <a:gd name="T5" fmla="*/ 2147483647 h 62"/>
              <a:gd name="T6" fmla="*/ 2147483647 w 45"/>
              <a:gd name="T7" fmla="*/ 2147483647 h 62"/>
              <a:gd name="T8" fmla="*/ 2147483647 w 45"/>
              <a:gd name="T9" fmla="*/ 0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62"/>
              <a:gd name="T17" fmla="*/ 45 w 45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62">
                <a:moveTo>
                  <a:pt x="24" y="0"/>
                </a:moveTo>
                <a:lnTo>
                  <a:pt x="0" y="62"/>
                </a:lnTo>
                <a:lnTo>
                  <a:pt x="24" y="49"/>
                </a:lnTo>
                <a:lnTo>
                  <a:pt x="45" y="62"/>
                </a:lnTo>
                <a:lnTo>
                  <a:pt x="24" y="0"/>
                </a:lnTo>
                <a:close/>
              </a:path>
            </a:pathLst>
          </a:custGeom>
          <a:solidFill>
            <a:srgbClr val="DC2B1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987" name="Line 222"/>
          <p:cNvSpPr>
            <a:spLocks noChangeShapeType="1"/>
          </p:cNvSpPr>
          <p:nvPr/>
        </p:nvSpPr>
        <p:spPr bwMode="auto">
          <a:xfrm flipV="1">
            <a:off x="4776416" y="4995962"/>
            <a:ext cx="0" cy="1793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4211638" y="6448425"/>
            <a:ext cx="720725" cy="365125"/>
          </a:xfrm>
        </p:spPr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221" name="TextBox 220"/>
          <p:cNvSpPr txBox="1"/>
          <p:nvPr/>
        </p:nvSpPr>
        <p:spPr>
          <a:xfrm>
            <a:off x="6083177" y="4360887"/>
            <a:ext cx="2161231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10/40/100/160/320 </a:t>
            </a:r>
            <a:r>
              <a:rPr lang="en-US" sz="1400" dirty="0" err="1"/>
              <a:t>Gbps</a:t>
            </a:r>
            <a:endParaRPr lang="en-US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79EF3C-5FB9-47A5-86B8-78B94F8F9B02}"/>
              </a:ext>
            </a:extLst>
          </p:cNvPr>
          <p:cNvGrpSpPr/>
          <p:nvPr/>
        </p:nvGrpSpPr>
        <p:grpSpPr>
          <a:xfrm>
            <a:off x="1772866" y="2714725"/>
            <a:ext cx="5715000" cy="3522761"/>
            <a:chOff x="1772866" y="2714725"/>
            <a:chExt cx="5715000" cy="35227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BA3E32-BEC3-453A-9580-DDA6DCFBB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866" y="3513336"/>
              <a:ext cx="5715000" cy="272415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9B93B32-D24C-4C1D-B298-18E01F25A186}"/>
                </a:ext>
              </a:extLst>
            </p:cNvPr>
            <p:cNvSpPr/>
            <p:nvPr/>
          </p:nvSpPr>
          <p:spPr>
            <a:xfrm>
              <a:off x="3946153" y="2714725"/>
              <a:ext cx="1081087" cy="927100"/>
            </a:xfrm>
            <a:prstGeom prst="ellipse">
              <a:avLst/>
            </a:prstGeom>
            <a:solidFill>
              <a:schemeClr val="accent1"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9DBA4F6-FB5F-4E3B-8CE8-208A656FF79F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2153867" y="3178275"/>
              <a:ext cx="1792286" cy="746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5D8A0C-CD1E-4D63-99B8-9667560F3647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5027240" y="3178275"/>
              <a:ext cx="1911351" cy="760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ＭＳ Ｐゴシック" charset="0"/>
              </a:rPr>
              <a:t>Information Bandwidth of Fibre </a:t>
            </a:r>
          </a:p>
        </p:txBody>
      </p:sp>
      <p:sp>
        <p:nvSpPr>
          <p:cNvPr id="3379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250825" y="1196752"/>
            <a:ext cx="5307013" cy="2125662"/>
          </a:xfrm>
          <a:noFill/>
        </p:spPr>
        <p:txBody>
          <a:bodyPr/>
          <a:lstStyle/>
          <a:p>
            <a:pPr lvl="1">
              <a:buClr>
                <a:srgbClr val="FF0000"/>
              </a:buClr>
            </a:pPr>
            <a:r>
              <a:rPr lang="en-US" sz="1800" dirty="0">
                <a:latin typeface="Arial" charset="0"/>
                <a:cs typeface="Arial" charset="0"/>
              </a:rPr>
              <a:t>Around 1.55 </a:t>
            </a:r>
            <a:r>
              <a:rPr lang="en-US" sz="1800" dirty="0">
                <a:latin typeface="Symbol" charset="0"/>
                <a:cs typeface="Arial" charset="0"/>
              </a:rPr>
              <a:t>m</a:t>
            </a:r>
            <a:r>
              <a:rPr lang="en-US" sz="1800" dirty="0">
                <a:latin typeface="Arial" charset="0"/>
                <a:cs typeface="Arial" charset="0"/>
              </a:rPr>
              <a:t>m carrier frequency there is a low attenuation range of 180 nm where light can be transmitted			</a:t>
            </a:r>
          </a:p>
          <a:p>
            <a:pPr lvl="1">
              <a:buClr>
                <a:srgbClr val="FF0000"/>
              </a:buClr>
            </a:pPr>
            <a:r>
              <a:rPr lang="en-US" sz="1800" dirty="0">
                <a:latin typeface="Arial" charset="0"/>
                <a:cs typeface="Arial" charset="0"/>
              </a:rPr>
              <a:t>Centered at 1.3 </a:t>
            </a:r>
            <a:r>
              <a:rPr lang="en-US" sz="1800" dirty="0">
                <a:latin typeface="Symbol" charset="0"/>
                <a:cs typeface="Arial" charset="0"/>
              </a:rPr>
              <a:t>m</a:t>
            </a:r>
            <a:r>
              <a:rPr lang="en-US" sz="1800" dirty="0">
                <a:latin typeface="Arial" charset="0"/>
                <a:cs typeface="Arial" charset="0"/>
              </a:rPr>
              <a:t>m there is a low attenuation region of 80nm</a:t>
            </a:r>
          </a:p>
        </p:txBody>
      </p:sp>
      <p:graphicFrame>
        <p:nvGraphicFramePr>
          <p:cNvPr id="3379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890432"/>
              </p:ext>
            </p:extLst>
          </p:nvPr>
        </p:nvGraphicFramePr>
        <p:xfrm>
          <a:off x="6463506" y="2566551"/>
          <a:ext cx="19304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1244600" imgH="431800" progId="Equation.3">
                  <p:embed/>
                </p:oleObj>
              </mc:Choice>
              <mc:Fallback>
                <p:oleObj name="Equation" r:id="rId4" imgW="1244600" imgH="431800" progId="Equation.3">
                  <p:embed/>
                  <p:pic>
                    <p:nvPicPr>
                      <p:cNvPr id="3379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3506" y="2566551"/>
                        <a:ext cx="19304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 Box 11"/>
          <p:cNvSpPr txBox="1">
            <a:spLocks noChangeArrowheads="1"/>
          </p:cNvSpPr>
          <p:nvPr/>
        </p:nvSpPr>
        <p:spPr bwMode="auto">
          <a:xfrm>
            <a:off x="6173788" y="1510071"/>
            <a:ext cx="27193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7620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7620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7620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7620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7620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000000"/>
                </a:solidFill>
              </a:rPr>
              <a:t>Theoretical Upper bound BW ~ 25 THz</a:t>
            </a:r>
          </a:p>
        </p:txBody>
      </p:sp>
      <p:sp>
        <p:nvSpPr>
          <p:cNvPr id="33797" name="AutoShape 12"/>
          <p:cNvSpPr>
            <a:spLocks/>
          </p:cNvSpPr>
          <p:nvPr/>
        </p:nvSpPr>
        <p:spPr bwMode="auto">
          <a:xfrm>
            <a:off x="5653088" y="1196752"/>
            <a:ext cx="290512" cy="1755775"/>
          </a:xfrm>
          <a:prstGeom prst="rightBrace">
            <a:avLst>
              <a:gd name="adj1" fmla="val 46503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5D863BF-D738-4A50-8B2C-44B6A7BB85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8588" y="6448425"/>
            <a:ext cx="3867150" cy="365125"/>
          </a:xfrm>
        </p:spPr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B5E4F89-C74F-4348-B3D3-A650283C07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11638" y="6448425"/>
            <a:ext cx="720725" cy="365125"/>
          </a:xfrm>
        </p:spPr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5844A6-5D63-4A51-901C-14D6FA4D7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90" y="3539619"/>
            <a:ext cx="3980002" cy="2445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3B2A57-0E53-4DD9-B942-EAF7D28C0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297" y="3480950"/>
            <a:ext cx="3022761" cy="19036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DE8223-D670-4014-A284-FCC8297D6535}"/>
              </a:ext>
            </a:extLst>
          </p:cNvPr>
          <p:cNvSpPr txBox="1"/>
          <p:nvPr/>
        </p:nvSpPr>
        <p:spPr>
          <a:xfrm>
            <a:off x="5533023" y="5045118"/>
            <a:ext cx="3097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Amplifiers (EDFA) bandwidth</a:t>
            </a:r>
          </a:p>
          <a:p>
            <a:r>
              <a:rPr lang="en-GB" dirty="0"/>
              <a:t>restricts available bandwidth to 4THz</a:t>
            </a:r>
          </a:p>
        </p:txBody>
      </p:sp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Multiplexing in optical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218113"/>
          </a:xfrm>
        </p:spPr>
        <p:txBody>
          <a:bodyPr/>
          <a:lstStyle/>
          <a:p>
            <a:pPr>
              <a:defRPr/>
            </a:pPr>
            <a:r>
              <a:rPr lang="en-US" dirty="0"/>
              <a:t>How to increase an optical communication link capacity</a:t>
            </a:r>
          </a:p>
          <a:p>
            <a:pPr lvl="1">
              <a:defRPr/>
            </a:pPr>
            <a:r>
              <a:rPr lang="en-US" dirty="0"/>
              <a:t>About 4THz of available bandwidth per amplified fibre</a:t>
            </a:r>
          </a:p>
          <a:p>
            <a:pPr lvl="1">
              <a:defRPr/>
            </a:pPr>
            <a:r>
              <a:rPr lang="en-US" dirty="0"/>
              <a:t>Install more fibers</a:t>
            </a:r>
          </a:p>
          <a:p>
            <a:pPr lvl="1">
              <a:defRPr/>
            </a:pPr>
            <a:r>
              <a:rPr lang="en-US" dirty="0"/>
              <a:t>Increase modulation bit rate</a:t>
            </a:r>
          </a:p>
          <a:p>
            <a:pPr lvl="1">
              <a:defRPr/>
            </a:pPr>
            <a:r>
              <a:rPr lang="en-US" dirty="0"/>
              <a:t>Use Multiplexing techniques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457200" lvl="1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B6F33-3219-4109-AB48-B59F4D59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434714"/>
            <a:ext cx="1944216" cy="19885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4B6843-3EAD-4BCA-ACEA-501E333C8E51}"/>
              </a:ext>
            </a:extLst>
          </p:cNvPr>
          <p:cNvSpPr/>
          <p:nvPr/>
        </p:nvSpPr>
        <p:spPr>
          <a:xfrm>
            <a:off x="5416846" y="2411512"/>
            <a:ext cx="1152128" cy="46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09F1D6-5E86-4DFD-8634-C7E6DD30BB8D}"/>
              </a:ext>
            </a:extLst>
          </p:cNvPr>
          <p:cNvSpPr/>
          <p:nvPr/>
        </p:nvSpPr>
        <p:spPr>
          <a:xfrm>
            <a:off x="6002535" y="3826853"/>
            <a:ext cx="1152128" cy="46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927D3-227E-4F97-8E12-7D68C14A13B5}"/>
              </a:ext>
            </a:extLst>
          </p:cNvPr>
          <p:cNvSpPr txBox="1"/>
          <p:nvPr/>
        </p:nvSpPr>
        <p:spPr>
          <a:xfrm>
            <a:off x="5280893" y="2379632"/>
            <a:ext cx="16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+mn-lt"/>
              </a:rPr>
              <a:t>Bit rate/data format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E48BA-D7F7-4758-A500-BDA5AE8CF068}"/>
              </a:ext>
            </a:extLst>
          </p:cNvPr>
          <p:cNvSpPr txBox="1"/>
          <p:nvPr/>
        </p:nvSpPr>
        <p:spPr>
          <a:xfrm>
            <a:off x="6036413" y="3725252"/>
            <a:ext cx="200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+mn-lt"/>
              </a:rPr>
              <a:t>More channels/</a:t>
            </a:r>
          </a:p>
          <a:p>
            <a:r>
              <a:rPr lang="en-GB" sz="1400" dirty="0">
                <a:latin typeface="+mn-lt"/>
              </a:rPr>
              <a:t>Wavelength multiplexing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1F1BF-1EAC-4E94-B587-0DA0910C6FC9}"/>
              </a:ext>
            </a:extLst>
          </p:cNvPr>
          <p:cNvSpPr txBox="1"/>
          <p:nvPr/>
        </p:nvSpPr>
        <p:spPr>
          <a:xfrm>
            <a:off x="3634996" y="4186431"/>
            <a:ext cx="1680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n-lt"/>
              </a:rPr>
              <a:t>More </a:t>
            </a:r>
            <a:r>
              <a:rPr lang="en-GB" sz="1400" dirty="0" err="1">
                <a:latin typeface="+mn-lt"/>
              </a:rPr>
              <a:t>fibers</a:t>
            </a:r>
            <a:r>
              <a:rPr lang="en-GB" sz="1400" dirty="0">
                <a:latin typeface="+mn-lt"/>
              </a:rPr>
              <a:t>/ </a:t>
            </a:r>
          </a:p>
          <a:p>
            <a:r>
              <a:rPr lang="en-GB" sz="1400" dirty="0">
                <a:latin typeface="+mn-lt"/>
              </a:rPr>
              <a:t>Spatial multiplexing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67856D-2C7F-4432-A44F-DCC4D1DB62A1}"/>
              </a:ext>
            </a:extLst>
          </p:cNvPr>
          <p:cNvSpPr/>
          <p:nvPr/>
        </p:nvSpPr>
        <p:spPr>
          <a:xfrm>
            <a:off x="679091" y="5116012"/>
            <a:ext cx="77858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Multiplexing is preferred choice and it is a networking technique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less complex and less expensive than other solutions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It can be used in combination with other techniques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C546-216A-49CA-9A61-EE151B5D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multiplexing formats of optical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6D349-3436-4B91-ABCF-446B6F5647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4B611-BBD1-4CF6-B0C2-55D0E11013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EBAC6-F930-4296-8D23-554B5347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4" y="1219517"/>
            <a:ext cx="4824536" cy="1080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2B06A4-07D8-40E9-949D-A5233520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33" y="2648547"/>
            <a:ext cx="3960609" cy="1444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2BAD5-2E82-438D-B5F9-1FF5300D0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33"/>
          <a:stretch/>
        </p:blipFill>
        <p:spPr>
          <a:xfrm>
            <a:off x="2080412" y="4545586"/>
            <a:ext cx="2401444" cy="1640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71EC9-8797-4A9F-8E19-36A5571A9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7" t="-1974" r="32907" b="57925"/>
          <a:stretch/>
        </p:blipFill>
        <p:spPr>
          <a:xfrm>
            <a:off x="4481856" y="4695655"/>
            <a:ext cx="1518361" cy="1351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C5733B-CB1D-40A1-9281-1398C8FFCB7B}"/>
              </a:ext>
            </a:extLst>
          </p:cNvPr>
          <p:cNvSpPr txBox="1"/>
          <p:nvPr/>
        </p:nvSpPr>
        <p:spPr>
          <a:xfrm>
            <a:off x="1958425" y="870992"/>
            <a:ext cx="450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Optical Time Division Multiplexing - OTDM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1493A-69B2-4604-8399-43853A8F4C97}"/>
              </a:ext>
            </a:extLst>
          </p:cNvPr>
          <p:cNvSpPr txBox="1"/>
          <p:nvPr/>
        </p:nvSpPr>
        <p:spPr>
          <a:xfrm>
            <a:off x="2062163" y="2225333"/>
            <a:ext cx="433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Wavelength Division Multiplexing - WDM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EB10A-A7DD-4262-B2E6-9D99A74CA57F}"/>
              </a:ext>
            </a:extLst>
          </p:cNvPr>
          <p:cNvSpPr txBox="1"/>
          <p:nvPr/>
        </p:nvSpPr>
        <p:spPr>
          <a:xfrm>
            <a:off x="2278226" y="4241411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Spatial Division Multiplexing - SDM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BF158-4BB3-4FF5-A804-5D5846627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433" y="4797152"/>
            <a:ext cx="1189856" cy="1189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F2CEF8-47B5-4F25-B87D-C50A0DECE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505" y="4797151"/>
            <a:ext cx="1291943" cy="12195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14E08C-B527-4CC5-AF2F-EF808B13E3D2}"/>
              </a:ext>
            </a:extLst>
          </p:cNvPr>
          <p:cNvSpPr txBox="1"/>
          <p:nvPr/>
        </p:nvSpPr>
        <p:spPr>
          <a:xfrm>
            <a:off x="5498427" y="592423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Multicore </a:t>
            </a:r>
            <a:r>
              <a:rPr lang="en-GB" dirty="0" err="1"/>
              <a:t>fibers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588FF-CE2A-4B3B-B04D-512ED317807D}"/>
              </a:ext>
            </a:extLst>
          </p:cNvPr>
          <p:cNvSpPr txBox="1"/>
          <p:nvPr/>
        </p:nvSpPr>
        <p:spPr>
          <a:xfrm>
            <a:off x="6208045" y="2770586"/>
            <a:ext cx="2935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Light has different colours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Fundamental ability to parallelize</a:t>
            </a:r>
          </a:p>
        </p:txBody>
      </p:sp>
    </p:spTree>
    <p:extLst>
      <p:ext uri="{BB962C8B-B14F-4D97-AF65-F5344CB8AC3E}">
        <p14:creationId xmlns:p14="http://schemas.microsoft.com/office/powerpoint/2010/main" val="197671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7699-8E03-4094-845E-ED1ABC0D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Switching/Routing in optical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5B260-27D4-4BAA-86C2-5F08AEF976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0E17A-4A05-4683-9812-9AE476D530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27D5C-3688-4C70-82C2-8AD0AFB1C7EE}"/>
              </a:ext>
            </a:extLst>
          </p:cNvPr>
          <p:cNvSpPr txBox="1"/>
          <p:nvPr/>
        </p:nvSpPr>
        <p:spPr>
          <a:xfrm>
            <a:off x="148461" y="96512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Circuit switching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74A68-0036-4169-8E90-B6227074C5D7}"/>
              </a:ext>
            </a:extLst>
          </p:cNvPr>
          <p:cNvSpPr txBox="1"/>
          <p:nvPr/>
        </p:nvSpPr>
        <p:spPr>
          <a:xfrm>
            <a:off x="251520" y="371475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 switching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472FD-1655-4B0E-8A5E-98DBFD81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2"/>
          <a:stretch/>
        </p:blipFill>
        <p:spPr>
          <a:xfrm>
            <a:off x="2360613" y="1086806"/>
            <a:ext cx="5143500" cy="2655447"/>
          </a:xfrm>
          <a:prstGeom prst="rect">
            <a:avLst/>
          </a:prstGeom>
        </p:spPr>
      </p:pic>
      <p:pic>
        <p:nvPicPr>
          <p:cNvPr id="12290" name="Picture 2" descr="Image result for packet switched network">
            <a:extLst>
              <a:ext uri="{FF2B5EF4-FFF2-40B4-BE49-F238E27FC236}">
                <a16:creationId xmlns:a16="http://schemas.microsoft.com/office/drawing/2014/main" id="{9E5EA6C3-4D90-4749-AF46-A4D8359CA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3961864"/>
            <a:ext cx="52673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57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FB5-3C88-49C6-A798-0E4C3E61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Optical networks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1A038-50B9-499E-855A-89AFC4D8EA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DC4AD-546B-4B7F-9702-9122DBCC6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576F5-4F13-4DE1-B009-836172EA9430}"/>
              </a:ext>
            </a:extLst>
          </p:cNvPr>
          <p:cNvSpPr txBox="1"/>
          <p:nvPr/>
        </p:nvSpPr>
        <p:spPr>
          <a:xfrm>
            <a:off x="151192" y="1052736"/>
            <a:ext cx="4320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Different optical </a:t>
            </a:r>
            <a:r>
              <a:rPr lang="en-GB" dirty="0" err="1">
                <a:latin typeface="+mn-lt"/>
              </a:rPr>
              <a:t>fiber</a:t>
            </a:r>
            <a:r>
              <a:rPr lang="en-GB" dirty="0">
                <a:latin typeface="+mn-lt"/>
              </a:rPr>
              <a:t> networks: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+mn-lt"/>
              </a:rPr>
              <a:t>Bandwidth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+mn-lt"/>
              </a:rPr>
              <a:t>Reach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+mn-lt"/>
              </a:rPr>
              <a:t>Cost</a:t>
            </a:r>
          </a:p>
          <a:p>
            <a:pPr marL="285750" indent="-285750">
              <a:buFontTx/>
              <a:buChar char="-"/>
            </a:pPr>
            <a:endParaRPr lang="en-GB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latin typeface="+mn-lt"/>
              </a:rPr>
              <a:t>Wide Area Networks (WAN)</a:t>
            </a:r>
          </a:p>
          <a:p>
            <a:r>
              <a:rPr lang="en-GB" dirty="0">
                <a:latin typeface="+mn-lt"/>
              </a:rPr>
              <a:t>or backbone/core networks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latin typeface="+mn-lt"/>
              </a:rPr>
              <a:t>Metropolitan Area Networks (MAN)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latin typeface="+mn-lt"/>
              </a:rPr>
              <a:t>Access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5ABAA-D70B-4116-BC59-45B9CA4F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38" y="938187"/>
            <a:ext cx="4506826" cy="3600401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98671AE4-09C2-4864-8520-F08DE37975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71" y="5114851"/>
            <a:ext cx="2217737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4B73BB4-666B-4632-B0F7-954AB12CB4B3}"/>
              </a:ext>
            </a:extLst>
          </p:cNvPr>
          <p:cNvSpPr/>
          <p:nvPr/>
        </p:nvSpPr>
        <p:spPr>
          <a:xfrm>
            <a:off x="6315596" y="4467151"/>
            <a:ext cx="1582737" cy="50323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Data Center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31B87C-E860-4653-8070-FC95484370B7}"/>
              </a:ext>
            </a:extLst>
          </p:cNvPr>
          <p:cNvSpPr/>
          <p:nvPr/>
        </p:nvSpPr>
        <p:spPr>
          <a:xfrm>
            <a:off x="5955233" y="6051476"/>
            <a:ext cx="1800225" cy="1444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D5E2B1-2CDA-43EC-8E60-1DF70D544CF0}"/>
              </a:ext>
            </a:extLst>
          </p:cNvPr>
          <p:cNvSpPr/>
          <p:nvPr/>
        </p:nvSpPr>
        <p:spPr>
          <a:xfrm>
            <a:off x="4155008" y="4467151"/>
            <a:ext cx="1584325" cy="50323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Core Network</a:t>
            </a: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0F7F3E37-6512-490A-95F7-970C981A171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46" y="5043413"/>
            <a:ext cx="1512887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894A41A-99CF-49BF-BEDF-418926C83518}"/>
              </a:ext>
            </a:extLst>
          </p:cNvPr>
          <p:cNvSpPr/>
          <p:nvPr/>
        </p:nvSpPr>
        <p:spPr>
          <a:xfrm>
            <a:off x="2281758" y="4538588"/>
            <a:ext cx="1655763" cy="50482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Metro Network</a:t>
            </a:r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5FFA0E71-57B2-4D5E-8586-E358A84F0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58" y="5043413"/>
            <a:ext cx="1439863" cy="12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28C8E23-5FBD-4673-9E60-BAD044D5BD17}"/>
              </a:ext>
            </a:extLst>
          </p:cNvPr>
          <p:cNvSpPr/>
          <p:nvPr/>
        </p:nvSpPr>
        <p:spPr>
          <a:xfrm>
            <a:off x="410096" y="4538588"/>
            <a:ext cx="1727200" cy="5762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Access Network</a:t>
            </a:r>
          </a:p>
        </p:txBody>
      </p:sp>
      <p:pic>
        <p:nvPicPr>
          <p:cNvPr id="25" name="Picture 14">
            <a:extLst>
              <a:ext uri="{FF2B5EF4-FFF2-40B4-BE49-F238E27FC236}">
                <a16:creationId xmlns:a16="http://schemas.microsoft.com/office/drawing/2014/main" id="{AE16C472-93CB-4392-87C2-35379AE8ADD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58" y="5187876"/>
            <a:ext cx="935038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F471A988-D84C-41F2-B60D-91AF616EACC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33" y="5187876"/>
            <a:ext cx="962025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74C253-0B4D-4B68-92BC-6D6D967FD460}"/>
              </a:ext>
            </a:extLst>
          </p:cNvPr>
          <p:cNvCxnSpPr/>
          <p:nvPr/>
        </p:nvCxnSpPr>
        <p:spPr>
          <a:xfrm flipV="1">
            <a:off x="1993751" y="5331320"/>
            <a:ext cx="1224136" cy="72008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042237-4035-4E60-A660-6E36460ABD0D}"/>
              </a:ext>
            </a:extLst>
          </p:cNvPr>
          <p:cNvCxnSpPr/>
          <p:nvPr/>
        </p:nvCxnSpPr>
        <p:spPr>
          <a:xfrm flipV="1">
            <a:off x="3217887" y="5682530"/>
            <a:ext cx="1008186" cy="296862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B0500D-B722-4F9D-A0E3-602399A95997}"/>
              </a:ext>
            </a:extLst>
          </p:cNvPr>
          <p:cNvCxnSpPr/>
          <p:nvPr/>
        </p:nvCxnSpPr>
        <p:spPr>
          <a:xfrm flipV="1">
            <a:off x="5378449" y="5187304"/>
            <a:ext cx="1080120" cy="72008"/>
          </a:xfrm>
          <a:prstGeom prst="line">
            <a:avLst/>
          </a:prstGeom>
          <a:ln w="57150" cmpd="sng">
            <a:gradFill flip="none" rotWithShape="1">
              <a:gsLst>
                <a:gs pos="0">
                  <a:srgbClr val="FF6600"/>
                </a:gs>
                <a:gs pos="100000">
                  <a:srgbClr val="FFFF00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736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4A60-D9AE-483C-83F2-73E35437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Core/Long Haul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21556-42E0-451B-A340-B8B2E2E382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04191-110F-4D30-93A1-F8C3B0FE75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D74A7-56AE-4680-8B8F-39B43BA0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32" y="1206381"/>
            <a:ext cx="6444716" cy="3664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12D32-7F18-4182-88CC-FB340E4A794B}"/>
              </a:ext>
            </a:extLst>
          </p:cNvPr>
          <p:cNvSpPr txBox="1"/>
          <p:nvPr/>
        </p:nvSpPr>
        <p:spPr>
          <a:xfrm>
            <a:off x="1245332" y="5015030"/>
            <a:ext cx="730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From 2010, All continents connected (except Antarctica)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Point-to-Point links with WDM multiplexing (</a:t>
            </a:r>
            <a:r>
              <a:rPr lang="en-US" b="1" dirty="0">
                <a:latin typeface="+mn-lt"/>
              </a:rPr>
              <a:t>mesh networks</a:t>
            </a:r>
            <a:r>
              <a:rPr lang="en-US" dirty="0">
                <a:latin typeface="+mn-lt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Optical wavelength routing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Optical cross connects</a:t>
            </a:r>
            <a:endParaRPr lang="en-GB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7114A6-95F6-4F93-A92F-B56E616BBB2C}"/>
              </a:ext>
            </a:extLst>
          </p:cNvPr>
          <p:cNvSpPr/>
          <p:nvPr/>
        </p:nvSpPr>
        <p:spPr>
          <a:xfrm>
            <a:off x="2440615" y="867827"/>
            <a:ext cx="3666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+mn-lt"/>
              </a:rPr>
              <a:t>https://www.submarinecablemap.com/#/</a:t>
            </a:r>
          </a:p>
        </p:txBody>
      </p:sp>
    </p:spTree>
    <p:extLst>
      <p:ext uri="{BB962C8B-B14F-4D97-AF65-F5344CB8AC3E}">
        <p14:creationId xmlns:p14="http://schemas.microsoft.com/office/powerpoint/2010/main" val="4093977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31CB75-6A39-4D99-AC65-98602D682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09" r="39763" b="19200"/>
          <a:stretch/>
        </p:blipFill>
        <p:spPr>
          <a:xfrm>
            <a:off x="1649809" y="1200157"/>
            <a:ext cx="3252218" cy="210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8CBF0B-047F-4F24-8322-9805DC7E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Metro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97584-335A-44F7-862A-589A56984B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C464B-11C1-4F05-A0C2-9123EA407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F07F5-8EED-45A6-A684-D5404934A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78" r="3616"/>
          <a:stretch/>
        </p:blipFill>
        <p:spPr>
          <a:xfrm>
            <a:off x="0" y="1001396"/>
            <a:ext cx="2123728" cy="26771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252FE3-A522-45E4-889D-CC6A0C2E310C}"/>
              </a:ext>
            </a:extLst>
          </p:cNvPr>
          <p:cNvSpPr txBox="1"/>
          <p:nvPr/>
        </p:nvSpPr>
        <p:spPr>
          <a:xfrm>
            <a:off x="4739258" y="110312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Metro networks are national/city wide networks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WDM technology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Usually deployed as </a:t>
            </a:r>
            <a:r>
              <a:rPr lang="en-GB" b="1" dirty="0"/>
              <a:t>ring topology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Optical wavelength routing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Optical cross connects </a:t>
            </a:r>
          </a:p>
        </p:txBody>
      </p:sp>
      <p:pic>
        <p:nvPicPr>
          <p:cNvPr id="13314" name="Picture 2" descr="Image result for optical metropolitan networks">
            <a:extLst>
              <a:ext uri="{FF2B5EF4-FFF2-40B4-BE49-F238E27FC236}">
                <a16:creationId xmlns:a16="http://schemas.microsoft.com/office/drawing/2014/main" id="{3D5F1064-AA0F-4D52-B4C0-8D4778F7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857474"/>
            <a:ext cx="6381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23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3B6C36-28D3-4487-8BDD-C2940325E1E7}"/>
              </a:ext>
            </a:extLst>
          </p:cNvPr>
          <p:cNvSpPr/>
          <p:nvPr/>
        </p:nvSpPr>
        <p:spPr>
          <a:xfrm>
            <a:off x="128589" y="3267783"/>
            <a:ext cx="8841174" cy="11960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16B870-27EA-4F83-AFBD-FDC62EDA2509}"/>
              </a:ext>
            </a:extLst>
          </p:cNvPr>
          <p:cNvSpPr/>
          <p:nvPr/>
        </p:nvSpPr>
        <p:spPr>
          <a:xfrm>
            <a:off x="133661" y="1230311"/>
            <a:ext cx="8841174" cy="6904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796D2C-1224-489F-A408-D958EBA9DAB9}"/>
              </a:ext>
            </a:extLst>
          </p:cNvPr>
          <p:cNvSpPr/>
          <p:nvPr/>
        </p:nvSpPr>
        <p:spPr>
          <a:xfrm>
            <a:off x="128589" y="1933192"/>
            <a:ext cx="8841174" cy="13257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C4BA88-7E39-40D9-AF9A-71924063AEF3}"/>
              </a:ext>
            </a:extLst>
          </p:cNvPr>
          <p:cNvSpPr/>
          <p:nvPr/>
        </p:nvSpPr>
        <p:spPr>
          <a:xfrm>
            <a:off x="128589" y="4476253"/>
            <a:ext cx="8841174" cy="8082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Outline of the course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250825" y="1091207"/>
            <a:ext cx="8642350" cy="521811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latin typeface="Calibri" charset="0"/>
              </a:rPr>
              <a:t>Session1 (</a:t>
            </a:r>
            <a:r>
              <a:rPr lang="en-GB" sz="1800" b="1" dirty="0">
                <a:latin typeface="Calibri" charset="0"/>
              </a:rPr>
              <a:t>Jan.</a:t>
            </a:r>
            <a:r>
              <a:rPr lang="el-GR" sz="1800" b="1" dirty="0">
                <a:latin typeface="Calibri" charset="0"/>
              </a:rPr>
              <a:t> </a:t>
            </a:r>
            <a:r>
              <a:rPr lang="en-GB" sz="1800" b="1" dirty="0">
                <a:latin typeface="Calibri" charset="0"/>
              </a:rPr>
              <a:t>25</a:t>
            </a:r>
            <a:r>
              <a:rPr lang="en-US" sz="1800" b="1" dirty="0">
                <a:latin typeface="Calibri" charset="0"/>
              </a:rPr>
              <a:t>):</a:t>
            </a:r>
            <a:r>
              <a:rPr lang="en-US" sz="1800" dirty="0">
                <a:latin typeface="Calibri" charset="0"/>
              </a:rPr>
              <a:t> Introduction to modern optical networks</a:t>
            </a:r>
            <a:endParaRPr lang="en-US" sz="1800" b="1" dirty="0">
              <a:latin typeface="Calibri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latin typeface="Calibri" charset="0"/>
              </a:rPr>
              <a:t>Session2 (Feb.1)</a:t>
            </a:r>
            <a:r>
              <a:rPr lang="en-US" sz="1800" dirty="0">
                <a:latin typeface="Calibri" charset="0"/>
              </a:rPr>
              <a:t>: Fundamental optical network technologies and topologies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latin typeface="Calibri" charset="0"/>
              </a:rPr>
              <a:t>Session3 (Feb.8)</a:t>
            </a:r>
            <a:r>
              <a:rPr lang="en-US" sz="1800" dirty="0">
                <a:latin typeface="Calibri" charset="0"/>
              </a:rPr>
              <a:t>: Introduction to Wavelength Division Multiplexing (WDM)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latin typeface="Calibri" charset="0"/>
              </a:rPr>
              <a:t>Session4 (Feb.15): </a:t>
            </a:r>
            <a:r>
              <a:rPr lang="en-US" sz="1800" dirty="0">
                <a:latin typeface="Calibri" charset="0"/>
              </a:rPr>
              <a:t>WDM Network topologies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latin typeface="Calibri" charset="0"/>
              </a:rPr>
              <a:t>Session5 (Feb.22):</a:t>
            </a:r>
            <a:r>
              <a:rPr lang="en-US" sz="1800" dirty="0">
                <a:latin typeface="Calibri" charset="0"/>
              </a:rPr>
              <a:t> Advanced WDM routing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latin typeface="Calibri" charset="0"/>
              </a:rPr>
              <a:t>Session6 (Mar.8):</a:t>
            </a:r>
            <a:r>
              <a:rPr lang="en-US" sz="1800" dirty="0">
                <a:latin typeface="Calibri" charset="0"/>
              </a:rPr>
              <a:t> Higher order modulation formats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latin typeface="Calibri" charset="0"/>
              </a:rPr>
              <a:t>Session7 (Mar.15):</a:t>
            </a:r>
            <a:r>
              <a:rPr lang="en-US" sz="1800" dirty="0">
                <a:latin typeface="Calibri" charset="0"/>
              </a:rPr>
              <a:t> Elastic networks and Sub-wavelength Optical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latin typeface="Calibri" charset="0"/>
              </a:rPr>
              <a:t>Session8 (Mar.22): </a:t>
            </a:r>
            <a:r>
              <a:rPr lang="en-US" sz="1800" dirty="0">
                <a:latin typeface="Calibri" charset="0"/>
              </a:rPr>
              <a:t>Client layers of optical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latin typeface="Calibri" charset="0"/>
              </a:rPr>
              <a:t>Session9 (Mar.29): </a:t>
            </a:r>
            <a:r>
              <a:rPr lang="en-US" sz="1800" dirty="0">
                <a:latin typeface="Calibri" charset="0"/>
              </a:rPr>
              <a:t>Optical network control and management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latin typeface="Calibri" charset="0"/>
              </a:rPr>
              <a:t>Session10 (Apr 26):</a:t>
            </a:r>
            <a:r>
              <a:rPr lang="en-US" sz="1800" dirty="0">
                <a:latin typeface="Calibri" charset="0"/>
              </a:rPr>
              <a:t> Optical network security and quantum networking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latin typeface="Calibri" charset="0"/>
              </a:rPr>
              <a:t>Session11 (May 3): revision class</a:t>
            </a:r>
          </a:p>
          <a:p>
            <a:pPr marL="0" indent="0">
              <a:buNone/>
            </a:pPr>
            <a:endParaRPr lang="en-US" sz="1800" dirty="0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673A2-2605-1E4C-A248-0EB574800FAD}"/>
              </a:ext>
            </a:extLst>
          </p:cNvPr>
          <p:cNvSpPr txBox="1"/>
          <p:nvPr/>
        </p:nvSpPr>
        <p:spPr>
          <a:xfrm>
            <a:off x="395536" y="537321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0017-0334-4216-A4D8-36DB4FDD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15496-DB2B-48A3-BE2C-D86D381580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9EF6F-AA14-429B-87F0-7C223D6932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DCDD7-62E0-454A-84A8-4F57F10FC914}"/>
              </a:ext>
            </a:extLst>
          </p:cNvPr>
          <p:cNvSpPr txBox="1"/>
          <p:nvPr/>
        </p:nvSpPr>
        <p:spPr>
          <a:xfrm>
            <a:off x="899592" y="4256654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to point links: Active optical networks</a:t>
            </a:r>
          </a:p>
          <a:p>
            <a:r>
              <a:rPr lang="en-US" dirty="0"/>
              <a:t>Central Office to end users</a:t>
            </a:r>
          </a:p>
          <a:p>
            <a:endParaRPr lang="en-US" dirty="0"/>
          </a:p>
          <a:p>
            <a:r>
              <a:rPr lang="en-US" b="1" dirty="0"/>
              <a:t>Star topology:</a:t>
            </a:r>
            <a:r>
              <a:rPr lang="en-US" dirty="0"/>
              <a:t> Passive Optical Networks – PON </a:t>
            </a:r>
          </a:p>
          <a:p>
            <a:r>
              <a:rPr lang="en-US" dirty="0"/>
              <a:t>Optical Line Terminal - OLT to optical network units  - ONU</a:t>
            </a:r>
          </a:p>
          <a:p>
            <a:r>
              <a:rPr lang="en-US" dirty="0"/>
              <a:t>No active optical devices (switches, amplifiers), only splitters</a:t>
            </a:r>
          </a:p>
          <a:p>
            <a:r>
              <a:rPr lang="en-US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B606A4-C266-4618-A780-F9976139B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3" t="15095" r="19002"/>
          <a:stretch/>
        </p:blipFill>
        <p:spPr>
          <a:xfrm>
            <a:off x="1331640" y="1124744"/>
            <a:ext cx="4879002" cy="29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94D1-3EB5-42FF-8198-7BF04328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Generation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C48A5-93DD-4C66-BA44-699804B772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21C7A-516E-4B1F-AA3A-D79D6EC01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B3670-33EC-49C8-9E82-9A97725E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864096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1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6214-5524-48F8-84E6-608A9289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Center</a:t>
            </a:r>
            <a:r>
              <a:rPr lang="en-GB" dirty="0"/>
              <a:t>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E7AC4-12DD-4A25-B381-E5ABDB2C2E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3DF12-695C-45EB-AC30-302CA853F8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F8AA8-C76B-4797-82C7-38A0DB81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088544"/>
            <a:ext cx="4176787" cy="2056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7C636-3950-4480-8259-4AF265D64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79"/>
          <a:stretch/>
        </p:blipFill>
        <p:spPr>
          <a:xfrm>
            <a:off x="251520" y="3432408"/>
            <a:ext cx="4464496" cy="2736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F2A69-71EB-4FEB-B76E-37466806E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78" y="3244673"/>
            <a:ext cx="3932377" cy="3023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9749F5-F247-4388-A11A-EA4C477BAE29}"/>
              </a:ext>
            </a:extLst>
          </p:cNvPr>
          <p:cNvSpPr txBox="1"/>
          <p:nvPr/>
        </p:nvSpPr>
        <p:spPr>
          <a:xfrm>
            <a:off x="123768" y="10037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Inter-DC networks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92ED9-FE93-4A06-B3EF-06EB7CE517E8}"/>
              </a:ext>
            </a:extLst>
          </p:cNvPr>
          <p:cNvSpPr txBox="1"/>
          <p:nvPr/>
        </p:nvSpPr>
        <p:spPr>
          <a:xfrm>
            <a:off x="191872" y="324092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Intra-DC networks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440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63C4-78B0-497A-A086-518D94557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40761-299B-49AA-8443-565ED60DA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End of session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C7215-A978-4604-8251-B8F464B670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2928F-DBC0-4AA6-AFD7-B46834CBB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A84D8-A20B-4F36-A9F5-8306B86FEB81}"/>
              </a:ext>
            </a:extLst>
          </p:cNvPr>
          <p:cNvSpPr txBox="1"/>
          <p:nvPr/>
        </p:nvSpPr>
        <p:spPr>
          <a:xfrm>
            <a:off x="3563888" y="278092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9832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assessment methods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21811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Calibri" charset="0"/>
              </a:rPr>
              <a:t>1 Formative assessment/ related to the lab</a:t>
            </a:r>
          </a:p>
          <a:p>
            <a:pPr marL="457200" lvl="1" indent="0">
              <a:buNone/>
            </a:pPr>
            <a:endParaRPr lang="en-US" dirty="0">
              <a:latin typeface="Calibri" charset="0"/>
            </a:endParaRPr>
          </a:p>
          <a:p>
            <a:pPr marL="457200" lvl="1" indent="0"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Summative Assessment </a:t>
            </a:r>
          </a:p>
          <a:p>
            <a:pPr lvl="1"/>
            <a:r>
              <a:rPr lang="en-US" dirty="0">
                <a:latin typeface="Calibri" charset="0"/>
              </a:rPr>
              <a:t>100% final Exam</a:t>
            </a:r>
          </a:p>
          <a:p>
            <a:pPr lvl="1"/>
            <a:endParaRPr lang="en-US" dirty="0">
              <a:latin typeface="Calibri" charset="0"/>
            </a:endParaRPr>
          </a:p>
          <a:p>
            <a:pPr marL="457200" lvl="1" indent="0">
              <a:buNone/>
            </a:pPr>
            <a:r>
              <a:rPr lang="en-US" dirty="0">
                <a:latin typeface="Calibri" charset="0"/>
              </a:rPr>
              <a:t>All information will be available to Blackboard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Reading material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218113"/>
          </a:xfrm>
        </p:spPr>
        <p:txBody>
          <a:bodyPr/>
          <a:lstStyle/>
          <a:p>
            <a:r>
              <a:rPr lang="en-US" sz="1600" dirty="0">
                <a:latin typeface="Calibri" charset="0"/>
              </a:rPr>
              <a:t>Textbook (required): Optical Networks: A Practical Perspective , Rajiv </a:t>
            </a:r>
            <a:r>
              <a:rPr lang="en-US" sz="1600" dirty="0" err="1">
                <a:latin typeface="Calibri" charset="0"/>
              </a:rPr>
              <a:t>Ramaswami</a:t>
            </a:r>
            <a:r>
              <a:rPr lang="en-US" sz="1600" dirty="0">
                <a:latin typeface="Calibri" charset="0"/>
              </a:rPr>
              <a:t>, Kumar </a:t>
            </a:r>
            <a:r>
              <a:rPr lang="en-US" sz="1600" dirty="0" err="1">
                <a:latin typeface="Calibri" charset="0"/>
              </a:rPr>
              <a:t>Sivarajan</a:t>
            </a:r>
            <a:r>
              <a:rPr lang="en-US" sz="1600" dirty="0">
                <a:latin typeface="Calibri" charset="0"/>
              </a:rPr>
              <a:t>, and Galen Sasaki, , 3rd Edition, Morgan Kaufman Publishers, 2009</a:t>
            </a:r>
          </a:p>
          <a:p>
            <a:endParaRPr lang="en-US" sz="1600" dirty="0">
              <a:latin typeface="Calibri" charset="0"/>
            </a:endParaRPr>
          </a:p>
          <a:p>
            <a:r>
              <a:rPr lang="en-US" sz="1600" dirty="0">
                <a:latin typeface="Calibri" charset="0"/>
              </a:rPr>
              <a:t>Textbook (required): Optical WDM Networks, </a:t>
            </a:r>
            <a:r>
              <a:rPr lang="en-US" sz="1600" dirty="0" err="1">
                <a:latin typeface="Calibri" charset="0"/>
              </a:rPr>
              <a:t>Biswanath</a:t>
            </a:r>
            <a:r>
              <a:rPr lang="en-US" sz="1600" dirty="0">
                <a:latin typeface="Calibri" charset="0"/>
              </a:rPr>
              <a:t> Mukherjee, Springer, 2006 </a:t>
            </a:r>
          </a:p>
          <a:p>
            <a:endParaRPr lang="en-US" sz="1600" dirty="0">
              <a:latin typeface="Calibri" charset="0"/>
            </a:endParaRPr>
          </a:p>
          <a:p>
            <a:r>
              <a:rPr lang="en-US" sz="1600" dirty="0" err="1">
                <a:latin typeface="Calibri" charset="0"/>
              </a:rPr>
              <a:t>Texbook</a:t>
            </a:r>
            <a:r>
              <a:rPr lang="en-US" sz="1600" dirty="0">
                <a:latin typeface="Calibri" charset="0"/>
              </a:rPr>
              <a:t>: Enabling Optical Internet with Advanced Network Technologies, Javier </a:t>
            </a:r>
            <a:r>
              <a:rPr lang="en-US" sz="1600" dirty="0" err="1">
                <a:latin typeface="Calibri" charset="0"/>
              </a:rPr>
              <a:t>Aracil</a:t>
            </a:r>
            <a:r>
              <a:rPr lang="en-US" sz="1600" dirty="0">
                <a:latin typeface="Calibri" charset="0"/>
              </a:rPr>
              <a:t>, Franco </a:t>
            </a:r>
            <a:r>
              <a:rPr lang="en-US" sz="1600" dirty="0" err="1">
                <a:latin typeface="Calibri" charset="0"/>
              </a:rPr>
              <a:t>Callegati</a:t>
            </a:r>
            <a:r>
              <a:rPr lang="en-US" sz="1600" dirty="0">
                <a:latin typeface="Calibri" charset="0"/>
              </a:rPr>
              <a:t>, Springer, 2009</a:t>
            </a:r>
          </a:p>
          <a:p>
            <a:endParaRPr lang="en-US" sz="1600" dirty="0">
              <a:latin typeface="Calibri" charset="0"/>
            </a:endParaRPr>
          </a:p>
          <a:p>
            <a:r>
              <a:rPr lang="en-US" sz="1600" dirty="0">
                <a:latin typeface="Calibri" charset="0"/>
              </a:rPr>
              <a:t>Textbook: Advanced Optical Communication Systems and Networks, </a:t>
            </a:r>
            <a:r>
              <a:rPr lang="en-US" sz="1600" dirty="0" err="1">
                <a:latin typeface="Calibri" charset="0"/>
              </a:rPr>
              <a:t>Artech</a:t>
            </a:r>
            <a:r>
              <a:rPr lang="en-US" sz="1600" dirty="0">
                <a:latin typeface="Calibri" charset="0"/>
              </a:rPr>
              <a:t> House, 2013</a:t>
            </a:r>
          </a:p>
          <a:p>
            <a:endParaRPr lang="en-US" sz="1600" dirty="0">
              <a:latin typeface="Calibri" charset="0"/>
            </a:endParaRPr>
          </a:p>
          <a:p>
            <a:r>
              <a:rPr lang="en-US" sz="1600" dirty="0">
                <a:latin typeface="Calibri" charset="0"/>
              </a:rPr>
              <a:t>Textbook: Next Generation Transport Networks: Data, Management, and Control </a:t>
            </a:r>
            <a:r>
              <a:rPr lang="en-US" sz="1600" dirty="0" err="1">
                <a:latin typeface="Calibri" charset="0"/>
              </a:rPr>
              <a:t>Planes,Manohar</a:t>
            </a:r>
            <a:r>
              <a:rPr lang="en-US" sz="1600" dirty="0">
                <a:latin typeface="Calibri" charset="0"/>
              </a:rPr>
              <a:t> Naidu </a:t>
            </a:r>
            <a:r>
              <a:rPr lang="en-US" sz="1600" dirty="0" err="1">
                <a:latin typeface="Calibri" charset="0"/>
              </a:rPr>
              <a:t>Ellanti</a:t>
            </a:r>
            <a:r>
              <a:rPr lang="en-US" sz="1600" dirty="0">
                <a:latin typeface="Calibri" charset="0"/>
              </a:rPr>
              <a:t>, Springer, 2005</a:t>
            </a:r>
          </a:p>
          <a:p>
            <a:endParaRPr lang="en-US" sz="1600" dirty="0">
              <a:latin typeface="Calibri" charset="0"/>
            </a:endParaRPr>
          </a:p>
          <a:p>
            <a:r>
              <a:rPr lang="en-US" sz="1600" dirty="0">
                <a:latin typeface="Calibri" charset="0"/>
              </a:rPr>
              <a:t>Textbook: IP over WDM: Building the Next Generation Optical Internet, </a:t>
            </a:r>
            <a:r>
              <a:rPr lang="en-US" sz="1600" dirty="0" err="1">
                <a:latin typeface="Calibri" charset="0"/>
              </a:rPr>
              <a:t>Sudhir</a:t>
            </a:r>
            <a:r>
              <a:rPr lang="en-US" sz="1600" dirty="0">
                <a:latin typeface="Calibri" charset="0"/>
              </a:rPr>
              <a:t> Dixit, Wiley , 2003</a:t>
            </a:r>
          </a:p>
          <a:p>
            <a:endParaRPr lang="en-US" sz="1600" dirty="0">
              <a:latin typeface="Calibri" charset="0"/>
            </a:endParaRPr>
          </a:p>
          <a:p>
            <a:r>
              <a:rPr lang="en-US" sz="1600" dirty="0">
                <a:latin typeface="Calibri" charset="0"/>
              </a:rPr>
              <a:t>Textbook:  Optical Network Control: Architecture, Protocols, and Standards, Greg Bernstein, </a:t>
            </a:r>
            <a:r>
              <a:rPr lang="en-US" sz="1600" dirty="0" err="1">
                <a:latin typeface="Calibri" charset="0"/>
              </a:rPr>
              <a:t>Bala</a:t>
            </a:r>
            <a:r>
              <a:rPr lang="en-US" sz="1600" dirty="0">
                <a:latin typeface="Calibri" charset="0"/>
              </a:rPr>
              <a:t> </a:t>
            </a:r>
            <a:r>
              <a:rPr lang="en-US" sz="1600" dirty="0" err="1">
                <a:latin typeface="Calibri" charset="0"/>
              </a:rPr>
              <a:t>Rajagopalan</a:t>
            </a:r>
            <a:r>
              <a:rPr lang="en-US" sz="1600" dirty="0">
                <a:latin typeface="Calibri" charset="0"/>
              </a:rPr>
              <a:t>, </a:t>
            </a:r>
            <a:r>
              <a:rPr lang="en-US" sz="1600" dirty="0" err="1">
                <a:latin typeface="Calibri" charset="0"/>
              </a:rPr>
              <a:t>Debanjan</a:t>
            </a:r>
            <a:r>
              <a:rPr lang="en-US" sz="1600" dirty="0">
                <a:latin typeface="Calibri" charset="0"/>
              </a:rPr>
              <a:t> </a:t>
            </a:r>
            <a:r>
              <a:rPr lang="en-US" sz="1600" dirty="0" err="1">
                <a:latin typeface="Calibri" charset="0"/>
              </a:rPr>
              <a:t>Saha</a:t>
            </a:r>
            <a:r>
              <a:rPr lang="en-US" sz="1600" dirty="0">
                <a:latin typeface="Calibri" charset="0"/>
              </a:rPr>
              <a:t>, Addison Wesley, 2004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pic>
        <p:nvPicPr>
          <p:cNvPr id="16389" name="Picture 4" descr="j0284013"/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981075"/>
            <a:ext cx="2952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4" descr="j0284013"/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8" y="1700213"/>
            <a:ext cx="295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8" name="Picture 4" descr="j0284013"/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2420888"/>
            <a:ext cx="295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3CEB-9274-4328-8C65-E0ACDA88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HPN Group/ University of Bristol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5B1D5-5E2A-441E-B75A-8AE1B51E5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024BA-0A05-4847-8F0C-19B4091475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949E6-A7A6-425F-9C1A-F6493F06AD84}"/>
              </a:ext>
            </a:extLst>
          </p:cNvPr>
          <p:cNvSpPr/>
          <p:nvPr/>
        </p:nvSpPr>
        <p:spPr>
          <a:xfrm>
            <a:off x="1520788" y="895335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http://www.bristol.ac.uk/engineering/research/hpn/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49881-F2AC-467A-A8B8-C14D7BB46CD5}"/>
              </a:ext>
            </a:extLst>
          </p:cNvPr>
          <p:cNvSpPr/>
          <p:nvPr/>
        </p:nvSpPr>
        <p:spPr>
          <a:xfrm>
            <a:off x="106608" y="1093249"/>
            <a:ext cx="90373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FS Rufus Light"/>
              </a:rPr>
              <a:t>HPN is one the UK’s most recognised network research centre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FS Rufus Light"/>
              </a:rPr>
              <a:t>world leadership on open innovation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FS Rufus Light"/>
              </a:rPr>
              <a:t> one of the largest experimental infrastructure including optical, 5G and </a:t>
            </a:r>
            <a:r>
              <a:rPr lang="en-GB" dirty="0">
                <a:solidFill>
                  <a:srgbClr val="000000"/>
                </a:solidFill>
                <a:latin typeface="+mn-lt"/>
              </a:rPr>
              <a:t>Smart City networks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+mn-lt"/>
              </a:rPr>
              <a:t>more than £80M of research grants over the last five years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+mn-lt"/>
              </a:rPr>
              <a:t>collaborate with leading partners across the UK, Europe, USA, Brazil and Japan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strategic partnerships Nokia/BT/Bristol City council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E8B8EC-9D97-4C04-837E-EAA2C2AA2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09" r="39763" b="19200"/>
          <a:stretch/>
        </p:blipFill>
        <p:spPr>
          <a:xfrm>
            <a:off x="1979712" y="4221088"/>
            <a:ext cx="3252218" cy="2104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1C9A22-AD9D-4EDD-933B-AB13F71C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8" y="3573016"/>
            <a:ext cx="2365977" cy="16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7D1C4-2C6A-413B-A587-3EA6508DE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967" y="4127043"/>
            <a:ext cx="3252218" cy="2108479"/>
          </a:xfrm>
          <a:prstGeom prst="rect">
            <a:avLst/>
          </a:prstGeom>
        </p:spPr>
      </p:pic>
      <p:pic>
        <p:nvPicPr>
          <p:cNvPr id="12" name="Picture 27">
            <a:extLst>
              <a:ext uri="{FF2B5EF4-FFF2-40B4-BE49-F238E27FC236}">
                <a16:creationId xmlns:a16="http://schemas.microsoft.com/office/drawing/2014/main" id="{2BC5EACC-EF48-498C-BF7D-41A6C9148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295" y="3063242"/>
            <a:ext cx="3690826" cy="123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D29A85-D940-43CA-AE07-0DCF1299B087}"/>
              </a:ext>
            </a:extLst>
          </p:cNvPr>
          <p:cNvSpPr txBox="1"/>
          <p:nvPr/>
        </p:nvSpPr>
        <p:spPr>
          <a:xfrm>
            <a:off x="3608325" y="36557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Part of NDFIS network</a:t>
            </a:r>
          </a:p>
        </p:txBody>
      </p:sp>
    </p:spTree>
    <p:extLst>
      <p:ext uri="{BB962C8B-B14F-4D97-AF65-F5344CB8AC3E}">
        <p14:creationId xmlns:p14="http://schemas.microsoft.com/office/powerpoint/2010/main" val="416766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218113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Introduction to modern optical networks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Calibri" charset="0"/>
              </a:rPr>
              <a:t>Session1:</a:t>
            </a:r>
            <a:r>
              <a:rPr lang="en-US" dirty="0">
                <a:latin typeface="Calibri" charset="0"/>
              </a:rPr>
              <a:t> Introduction to modern optical networks</a:t>
            </a:r>
            <a:endParaRPr lang="en-US" b="1" dirty="0">
              <a:latin typeface="Calibri" charset="0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Calibri" charset="0"/>
              </a:rPr>
              <a:t>Session2</a:t>
            </a:r>
            <a:r>
              <a:rPr lang="en-US" dirty="0">
                <a:latin typeface="Calibri" charset="0"/>
              </a:rPr>
              <a:t>: Fundamental optical network technologies and topologies 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908050"/>
          </a:xfrm>
        </p:spPr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Introduction to modern optical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01" y="1845429"/>
            <a:ext cx="8642350" cy="3169022"/>
          </a:xfrm>
        </p:spPr>
        <p:txBody>
          <a:bodyPr/>
          <a:lstStyle/>
          <a:p>
            <a:pPr>
              <a:defRPr/>
            </a:pPr>
            <a:r>
              <a:rPr lang="en-US" sz="1800" dirty="0"/>
              <a:t>Optical Networks : Why?</a:t>
            </a:r>
            <a:endParaRPr lang="en-US" sz="16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/>
              <a:t>What is an optical network</a:t>
            </a:r>
          </a:p>
          <a:p>
            <a:pPr marL="0" indent="0">
              <a:buNone/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/>
              <a:t>What is an optical communication link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/>
              <a:t>Optical transmission and modulation techniques 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/>
              <a:t>Different types of optical network connectivity and topology </a:t>
            </a:r>
          </a:p>
          <a:p>
            <a:pPr marL="0" indent="0">
              <a:buNone/>
              <a:defRPr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395C0F-E2C4-447F-A30E-DD2936443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29" t="3702" r="2307" b="12164"/>
          <a:stretch/>
        </p:blipFill>
        <p:spPr>
          <a:xfrm>
            <a:off x="4572000" y="917416"/>
            <a:ext cx="4443412" cy="5175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C5DBC-6AF7-42CD-A5A4-8616A4BB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Internet of Things (IoT)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B6545-152F-4D1E-B50E-FF9837E2A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Optical Networks                                                 Electrical and Electronic Engineering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13712-AFB9-458D-A153-8B8186993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7625A9-5E77-CB45-8867-3DD80D097EC7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24E018-1788-4FFE-862E-6241F0BF9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23" b="18367"/>
          <a:stretch/>
        </p:blipFill>
        <p:spPr>
          <a:xfrm>
            <a:off x="251520" y="980728"/>
            <a:ext cx="4680843" cy="28803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49023F-6C82-41B6-9B58-13471B578250}"/>
              </a:ext>
            </a:extLst>
          </p:cNvPr>
          <p:cNvSpPr/>
          <p:nvPr/>
        </p:nvSpPr>
        <p:spPr>
          <a:xfrm>
            <a:off x="128588" y="4005064"/>
            <a:ext cx="5228656" cy="7137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Number of interconnected devices drastically affects IP traffic</a:t>
            </a:r>
          </a:p>
        </p:txBody>
      </p:sp>
    </p:spTree>
    <p:extLst>
      <p:ext uri="{BB962C8B-B14F-4D97-AF65-F5344CB8AC3E}">
        <p14:creationId xmlns:p14="http://schemas.microsoft.com/office/powerpoint/2010/main" val="35351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28710</TotalTime>
  <Words>1794</Words>
  <Application>Microsoft Macintosh PowerPoint</Application>
  <PresentationFormat>On-screen Show (4:3)</PresentationFormat>
  <Paragraphs>381</Paragraphs>
  <Slides>33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FS Rufus Light</vt:lpstr>
      <vt:lpstr>Roboto-300</vt:lpstr>
      <vt:lpstr>Arial</vt:lpstr>
      <vt:lpstr>Calibri</vt:lpstr>
      <vt:lpstr>Symbol</vt:lpstr>
      <vt:lpstr>Wingdings</vt:lpstr>
      <vt:lpstr>Office Theme</vt:lpstr>
      <vt:lpstr>Equation</vt:lpstr>
      <vt:lpstr>Optical Networks  [EENGM0003]</vt:lpstr>
      <vt:lpstr>Optical Networks unit: Main outcomes </vt:lpstr>
      <vt:lpstr>Outline of the course</vt:lpstr>
      <vt:lpstr>assessment methods</vt:lpstr>
      <vt:lpstr>Reading material</vt:lpstr>
      <vt:lpstr>HPN Group/ University of Bristol</vt:lpstr>
      <vt:lpstr>Part 1</vt:lpstr>
      <vt:lpstr>Introduction to modern optical networks</vt:lpstr>
      <vt:lpstr>Internet of Things (IoT)</vt:lpstr>
      <vt:lpstr>Cloud Computing</vt:lpstr>
      <vt:lpstr>How cloud affects Internet traffic </vt:lpstr>
      <vt:lpstr>Global Internet traffic</vt:lpstr>
      <vt:lpstr>Internet Network requirements</vt:lpstr>
      <vt:lpstr>Optics Communications</vt:lpstr>
      <vt:lpstr>So how does this work?</vt:lpstr>
      <vt:lpstr>Why Optical Networking I – optics communications </vt:lpstr>
      <vt:lpstr>Why Optical Networking II – advanced networks </vt:lpstr>
      <vt:lpstr>Optical transmission bandwidth evolution</vt:lpstr>
      <vt:lpstr>What is optical networking</vt:lpstr>
      <vt:lpstr>Optical communication link</vt:lpstr>
      <vt:lpstr>Key parameters of optical communication link</vt:lpstr>
      <vt:lpstr>What is an optical carrier /channel/frequency/Lambda</vt:lpstr>
      <vt:lpstr>Information Bandwidth of Fibre </vt:lpstr>
      <vt:lpstr>Multiplexing in optical communication</vt:lpstr>
      <vt:lpstr>Key multiplexing formats of optical networks</vt:lpstr>
      <vt:lpstr>Switching/Routing in optical networks</vt:lpstr>
      <vt:lpstr>Optical networks hierarchy</vt:lpstr>
      <vt:lpstr>Core/Long Haul Networks</vt:lpstr>
      <vt:lpstr>Metro Networks</vt:lpstr>
      <vt:lpstr>Access networks</vt:lpstr>
      <vt:lpstr>Next Generation Networks</vt:lpstr>
      <vt:lpstr>Data Center Networks</vt:lpstr>
      <vt:lpstr>PowerPoint Presentation</vt:lpstr>
    </vt:vector>
  </TitlesOfParts>
  <Company>University of Bristol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rebtc</dc:creator>
  <cp:lastModifiedBy>Jiadi Li</cp:lastModifiedBy>
  <cp:revision>462</cp:revision>
  <cp:lastPrinted>2018-01-24T17:19:25Z</cp:lastPrinted>
  <dcterms:created xsi:type="dcterms:W3CDTF">2013-02-14T16:53:45Z</dcterms:created>
  <dcterms:modified xsi:type="dcterms:W3CDTF">2022-02-06T18:07:28Z</dcterms:modified>
</cp:coreProperties>
</file>